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y="5143500" cx="9144000"/>
  <p:notesSz cx="6858000" cy="9144000"/>
  <p:embeddedFontLst>
    <p:embeddedFont>
      <p:font typeface="Nunito SemiBold"/>
      <p:regular r:id="rId65"/>
      <p:bold r:id="rId66"/>
      <p:italic r:id="rId67"/>
      <p:boldItalic r:id="rId68"/>
    </p:embeddedFont>
    <p:embeddedFont>
      <p:font typeface="Nunito"/>
      <p:regular r:id="rId69"/>
      <p:bold r:id="rId70"/>
      <p:italic r:id="rId71"/>
      <p:boldItalic r:id="rId72"/>
    </p:embeddedFont>
    <p:embeddedFont>
      <p:font typeface="Roboto Mono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77" roundtripDataSignature="AMtx7minfbivLt2J4td+SSow4XyCBYqv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D2D9829-AEC6-45CF-AB71-5CA7FBD9087F}">
  <a:tblStyle styleId="{2D2D9829-AEC6-45CF-AB71-5CA7FBD9087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FAC3EAF-6F6D-4AFE-AA77-9B7AF1CA4EA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Mono-regular.fntdata"/><Relationship Id="rId72" Type="http://schemas.openxmlformats.org/officeDocument/2006/relationships/font" Target="fonts/Nunito-boldItalic.fntdata"/><Relationship Id="rId31" Type="http://schemas.openxmlformats.org/officeDocument/2006/relationships/slide" Target="slides/slide25.xml"/><Relationship Id="rId75" Type="http://schemas.openxmlformats.org/officeDocument/2006/relationships/font" Target="fonts/RobotoMono-italic.fntdata"/><Relationship Id="rId30" Type="http://schemas.openxmlformats.org/officeDocument/2006/relationships/slide" Target="slides/slide24.xml"/><Relationship Id="rId74" Type="http://schemas.openxmlformats.org/officeDocument/2006/relationships/font" Target="fonts/RobotoMono-bold.fntdata"/><Relationship Id="rId33" Type="http://schemas.openxmlformats.org/officeDocument/2006/relationships/slide" Target="slides/slide27.xml"/><Relationship Id="rId77" Type="http://customschemas.google.com/relationships/presentationmetadata" Target="metadata"/><Relationship Id="rId32" Type="http://schemas.openxmlformats.org/officeDocument/2006/relationships/slide" Target="slides/slide26.xml"/><Relationship Id="rId76" Type="http://schemas.openxmlformats.org/officeDocument/2006/relationships/font" Target="fonts/RobotoMono-bold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Nunito-italic.fntdata"/><Relationship Id="rId70" Type="http://schemas.openxmlformats.org/officeDocument/2006/relationships/font" Target="fonts/Nunito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NunitoSemiBold-bold.fntdata"/><Relationship Id="rId21" Type="http://schemas.openxmlformats.org/officeDocument/2006/relationships/slide" Target="slides/slide15.xml"/><Relationship Id="rId65" Type="http://schemas.openxmlformats.org/officeDocument/2006/relationships/font" Target="fonts/NunitoSemiBold-regular.fntdata"/><Relationship Id="rId24" Type="http://schemas.openxmlformats.org/officeDocument/2006/relationships/slide" Target="slides/slide18.xml"/><Relationship Id="rId68" Type="http://schemas.openxmlformats.org/officeDocument/2006/relationships/font" Target="fonts/NunitoSemiBold-boldItalic.fntdata"/><Relationship Id="rId23" Type="http://schemas.openxmlformats.org/officeDocument/2006/relationships/slide" Target="slides/slide17.xml"/><Relationship Id="rId67" Type="http://schemas.openxmlformats.org/officeDocument/2006/relationships/font" Target="fonts/NunitoSemiBold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Nunito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4f2fcd4f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" name="Google Shape;22;g34f2fcd4f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f2fcd4f8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34f2fcd4f8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f2fcd4f8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34f2fcd4f8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f2fcd4f8a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34f2fcd4f8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f2fcd4f8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34f2fcd4f8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f2fcd4f8a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34f2fcd4f8a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f2fcd4f8a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34f2fcd4f8a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f2fcd4f8a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34f2fcd4f8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f2fcd4f8a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34f2fcd4f8a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f2fcd4f8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34f2fcd4f8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f2fcd4f8a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34f2fcd4f8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" name="Google Shape;2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f2fcd4f8a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4f2fcd4f8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f2fcd4f8a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34f2fcd4f8a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f2fcd4f8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4f2fcd4f8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2fcd4f8a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34f2fcd4f8a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f2fcd4f8a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34f2fcd4f8a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f2fcd4f8a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34f2fcd4f8a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f2fcd4f8a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34f2fcd4f8a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f2fcd4f8a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34f2fcd4f8a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4f2fcd4f8a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4f2fcd4f8a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f2fcd4f8a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4f2fcd4f8a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" name="Google Shape;3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4f2fcd4f8a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34f2fcd4f8a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4f2fcd4f8a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34f2fcd4f8a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f2fcd4f8a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34f2fcd4f8a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4f2fcd4f8a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34f2fcd4f8a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4f2fcd4f8a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34f2fcd4f8a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4f2fcd4f8a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34f2fcd4f8a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4f2fcd4f8a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34f2fcd4f8a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4f2fcd4f8a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34f2fcd4f8a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f32a9fc9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34f32a9fc9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4f32a9fc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34f32a9fc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4dac2d44f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g34dac2d44f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4f32a9fc9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34f32a9fc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4f32a9fc9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34f32a9fc9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4f3ba58f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34f3ba58f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f3ba58f8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34f3ba58f8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4049bbc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354049bbc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4049bbc6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354049bbc6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4049bbc6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354049bbc6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4f32a9fc9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34f32a9fc9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4f32a9fc9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34f32a9fc9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4f32a9fc9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34f32a9fc9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4f32a9fc9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34f32a9fc9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4f32a9fc9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34f32a9fc9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4f32a9fc9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34f32a9fc9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4f32a9fc9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34f32a9fc9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4f32a9fc9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34f32a9fc9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4f32a9fc9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34f32a9fc9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4f32a9fc9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34f32a9fc9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4f32a9fc9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34f32a9fc9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4f32a9fc9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34f32a9fc9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ca243bff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35ca243bff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4f2fcd4f8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34f2fcd4f8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f2fcd4f8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34f2fcd4f8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4f2fcd4f8a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34f2fcd4f8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"/>
          <p:cNvSpPr txBox="1"/>
          <p:nvPr>
            <p:ph type="ctrTitle"/>
          </p:nvPr>
        </p:nvSpPr>
        <p:spPr>
          <a:xfrm>
            <a:off x="2210208" y="744575"/>
            <a:ext cx="6622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5" name="Google Shape;15;p18"/>
          <p:cNvSpPr txBox="1"/>
          <p:nvPr>
            <p:ph idx="1" type="subTitle"/>
          </p:nvPr>
        </p:nvSpPr>
        <p:spPr>
          <a:xfrm>
            <a:off x="2210202" y="2834125"/>
            <a:ext cx="6622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5"/>
          <p:cNvSpPr txBox="1"/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8" name="Google Shape;18;p15"/>
          <p:cNvSpPr txBox="1"/>
          <p:nvPr>
            <p:ph idx="1" type="body"/>
          </p:nvPr>
        </p:nvSpPr>
        <p:spPr>
          <a:xfrm>
            <a:off x="202550" y="861975"/>
            <a:ext cx="8629800" cy="3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indent="-3111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indent="-2857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indent="-2794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indent="-2730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7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indent="-2667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6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9" name="Google Shape;19;p15"/>
          <p:cNvSpPr txBox="1"/>
          <p:nvPr>
            <p:ph idx="12" type="sldNum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Nunito"/>
              <a:buNone/>
              <a:defRPr b="1" i="0" sz="22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b="0" i="0" sz="2500" u="none" cap="none" strike="noStrik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b="0" i="0" sz="2500" u="none" cap="none" strike="noStrik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b="0" i="0" sz="2500" u="none" cap="none" strike="noStrik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b="0" i="0" sz="2500" u="none" cap="none" strike="noStrik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b="0" i="0" sz="2500" u="none" cap="none" strike="noStrik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b="0" i="0" sz="2500" u="none" cap="none" strike="noStrik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b="0" i="0" sz="2500" u="none" cap="none" strike="noStrik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b="0" i="0" sz="2500" u="none" cap="none" strike="noStrik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861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11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○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■"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"/>
              <a:buChar char="○"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857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■"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794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"/>
              <a:buChar char="●"/>
              <a:defRPr b="0" i="0" sz="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730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"/>
              <a:buChar char="○"/>
              <a:defRPr b="0" i="0" sz="7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667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600"/>
              <a:buFont typeface="Nunito"/>
              <a:buChar char="■"/>
              <a:defRPr b="0" i="0" sz="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4"/>
          <p:cNvSpPr txBox="1"/>
          <p:nvPr/>
        </p:nvSpPr>
        <p:spPr>
          <a:xfrm>
            <a:off x="2234400" y="4917657"/>
            <a:ext cx="4675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ctr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Proprietary content. © Suhaib Khalid. All Rights Reserved. Unauthorized use or distribution prohibited.</a:t>
            </a:r>
            <a:endParaRPr b="1" i="0" sz="700" u="none" cap="none" strike="noStrik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9;p14"/>
          <p:cNvSpPr txBox="1"/>
          <p:nvPr>
            <p:ph idx="12" type="sldNum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4"/>
          <p:cNvSpPr/>
          <p:nvPr/>
        </p:nvSpPr>
        <p:spPr>
          <a:xfrm>
            <a:off x="6593" y="10"/>
            <a:ext cx="175500" cy="35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4"/>
          <p:cNvSpPr/>
          <p:nvPr/>
        </p:nvSpPr>
        <p:spPr>
          <a:xfrm>
            <a:off x="6593" y="353731"/>
            <a:ext cx="175500" cy="355500"/>
          </a:xfrm>
          <a:prstGeom prst="rect">
            <a:avLst/>
          </a:prstGeom>
          <a:solidFill>
            <a:srgbClr val="004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14"/>
          <p:cNvPicPr preferRelativeResize="0"/>
          <p:nvPr/>
        </p:nvPicPr>
        <p:blipFill rotWithShape="1">
          <a:blip r:embed="rId1">
            <a:alphaModFix/>
          </a:blip>
          <a:srcRect b="23939" l="16049" r="20182" t="30460"/>
          <a:stretch/>
        </p:blipFill>
        <p:spPr>
          <a:xfrm>
            <a:off x="7862884" y="223575"/>
            <a:ext cx="1063291" cy="217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1.png"/><Relationship Id="rId6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Relationship Id="rId4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Relationship Id="rId5" Type="http://schemas.openxmlformats.org/officeDocument/2006/relationships/image" Target="../media/image54.png"/><Relationship Id="rId6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64.png"/><Relationship Id="rId6" Type="http://schemas.openxmlformats.org/officeDocument/2006/relationships/image" Target="../media/image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3.png"/><Relationship Id="rId4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Relationship Id="rId4" Type="http://schemas.openxmlformats.org/officeDocument/2006/relationships/image" Target="../media/image6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34f2fcd4f8a_0_0"/>
          <p:cNvSpPr txBox="1"/>
          <p:nvPr>
            <p:ph type="ctrTitle"/>
          </p:nvPr>
        </p:nvSpPr>
        <p:spPr>
          <a:xfrm>
            <a:off x="461725" y="345250"/>
            <a:ext cx="7244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500">
                <a:solidFill>
                  <a:srgbClr val="0041FF"/>
                </a:solidFill>
              </a:rPr>
              <a:t>Predictive Model Development for Customer Segmentation</a:t>
            </a:r>
            <a:endParaRPr sz="1200">
              <a:solidFill>
                <a:srgbClr val="0041FF"/>
              </a:solidFill>
            </a:endParaRPr>
          </a:p>
        </p:txBody>
      </p:sp>
      <p:sp>
        <p:nvSpPr>
          <p:cNvPr id="25" name="Google Shape;25;g34f2fcd4f8a_0_0"/>
          <p:cNvSpPr txBox="1"/>
          <p:nvPr/>
        </p:nvSpPr>
        <p:spPr>
          <a:xfrm>
            <a:off x="421400" y="1011425"/>
            <a:ext cx="4862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Executive Summary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Problem Definition, Solution Approach, EDA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Data Preprocessing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Model building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Model Performance Evaluation and Improvement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Actionable Insights &amp; Recommendations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Conclusion and Business Recommendations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" name="Google Shape;26;g34f2fcd4f8a_0_0"/>
          <p:cNvPicPr preferRelativeResize="0"/>
          <p:nvPr/>
        </p:nvPicPr>
        <p:blipFill rotWithShape="1">
          <a:blip r:embed="rId3">
            <a:alphaModFix/>
          </a:blip>
          <a:srcRect b="6500" l="5162" r="5215" t="18175"/>
          <a:stretch/>
        </p:blipFill>
        <p:spPr>
          <a:xfrm>
            <a:off x="5372925" y="1569625"/>
            <a:ext cx="3737850" cy="20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34f2fcd4f8a_0_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550" y="978825"/>
            <a:ext cx="6163600" cy="3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34f2fcd4f8a_0_172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Univariate Analysis - Numerical Features Overview (3/5 )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99" name="Google Shape;99;g34f2fcd4f8a_0_172"/>
          <p:cNvSpPr txBox="1"/>
          <p:nvPr/>
        </p:nvSpPr>
        <p:spPr>
          <a:xfrm>
            <a:off x="6505475" y="1262700"/>
            <a:ext cx="2547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Experience</a:t>
            </a:r>
            <a:b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1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Range: 0 to 43 years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Median = 20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Slightly skewed toward younger professionals with under 30 years of experience</a:t>
            </a:r>
            <a:b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g34f2fcd4f8a_0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02" y="1358053"/>
            <a:ext cx="5693799" cy="331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34f2fcd4f8a_0_180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Univariate Analysis - Numerical Features Overview (4/5 )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106" name="Google Shape;106;g34f2fcd4f8a_0_180"/>
          <p:cNvSpPr txBox="1"/>
          <p:nvPr/>
        </p:nvSpPr>
        <p:spPr>
          <a:xfrm>
            <a:off x="6072850" y="1842100"/>
            <a:ext cx="2856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CCAvg (Monthly Credit Card Spend)</a:t>
            </a:r>
            <a:endParaRPr b="1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Range: 0 to 10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Median = 1.5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Most customers have relatively modest credit card spend</a:t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34f2fcd4f8a_0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00" y="1245225"/>
            <a:ext cx="6138473" cy="358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34f2fcd4f8a_0_155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Univariate Analysis - Numerical Features Overview (5/5)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113" name="Google Shape;113;g34f2fcd4f8a_0_155"/>
          <p:cNvSpPr txBox="1"/>
          <p:nvPr/>
        </p:nvSpPr>
        <p:spPr>
          <a:xfrm>
            <a:off x="6436825" y="2027675"/>
            <a:ext cx="2616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Mortgage (in $1,000s)</a:t>
            </a:r>
            <a:endParaRPr b="1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74650" lvl="1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50% of customers have </a:t>
            </a:r>
            <a: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zero mortgage</a:t>
            </a:r>
            <a:endParaRPr b="1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74650" lvl="1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Median = 0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74650" lvl="1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Mean pulled up by few with large mortgage (Max = 635)</a:t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f2fcd4f8a_0_198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Univariate Analysis - Categorical Features Overview (1/3)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pic>
        <p:nvPicPr>
          <p:cNvPr id="119" name="Google Shape;119;g34f2fcd4f8a_0_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61975"/>
            <a:ext cx="3887049" cy="3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34f2fcd4f8a_0_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4726" y="861976"/>
            <a:ext cx="3098650" cy="335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34f2fcd4f8a_0_198"/>
          <p:cNvSpPr txBox="1"/>
          <p:nvPr/>
        </p:nvSpPr>
        <p:spPr>
          <a:xfrm>
            <a:off x="401450" y="4313675"/>
            <a:ext cx="361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Most common family sizes: 1 (29%), 2 (26%), and 4 (24%)</a:t>
            </a:r>
            <a:endParaRPr b="1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2" name="Google Shape;122;g34f2fcd4f8a_0_198"/>
          <p:cNvSpPr txBox="1"/>
          <p:nvPr/>
        </p:nvSpPr>
        <p:spPr>
          <a:xfrm>
            <a:off x="4897250" y="4237475"/>
            <a:ext cx="382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Undergrad (Level 1): 42%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Graduate: 28%, Advanced/Professional: 30%</a:t>
            </a:r>
            <a:endParaRPr b="1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f2fcd4f8a_0_202"/>
          <p:cNvSpPr txBox="1"/>
          <p:nvPr>
            <p:ph type="title"/>
          </p:nvPr>
        </p:nvSpPr>
        <p:spPr>
          <a:xfrm>
            <a:off x="202550" y="-155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Univariate Analysis - Categorical Features Overview (2/3)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pic>
        <p:nvPicPr>
          <p:cNvPr id="128" name="Google Shape;128;g34f2fcd4f8a_0_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50" y="791975"/>
            <a:ext cx="2933400" cy="385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34f2fcd4f8a_0_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5626" y="785775"/>
            <a:ext cx="2805075" cy="374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34f2fcd4f8a_0_2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4375" y="785775"/>
            <a:ext cx="2682550" cy="34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34f2fcd4f8a_0_202"/>
          <p:cNvSpPr txBox="1"/>
          <p:nvPr/>
        </p:nvSpPr>
        <p:spPr>
          <a:xfrm>
            <a:off x="325250" y="4542275"/>
            <a:ext cx="28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Only </a:t>
            </a:r>
            <a: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10%</a:t>
            </a: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of customers have one</a:t>
            </a:r>
            <a:endParaRPr b="1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2" name="Google Shape;132;g34f2fcd4f8a_0_202"/>
          <p:cNvSpPr txBox="1"/>
          <p:nvPr/>
        </p:nvSpPr>
        <p:spPr>
          <a:xfrm>
            <a:off x="6814500" y="4307000"/>
            <a:ext cx="230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60%</a:t>
            </a: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use it; digital adoption is fairly strong</a:t>
            </a:r>
            <a:endParaRPr b="1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3" name="Google Shape;133;g34f2fcd4f8a_0_202"/>
          <p:cNvSpPr txBox="1"/>
          <p:nvPr/>
        </p:nvSpPr>
        <p:spPr>
          <a:xfrm>
            <a:off x="4085600" y="4456325"/>
            <a:ext cx="188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Very low adoption (</a:t>
            </a:r>
            <a: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6%</a:t>
            </a: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only)</a:t>
            </a:r>
            <a:endParaRPr b="1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f2fcd4f8a_0_206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Univariate Analysis - Categorical Features Overview (3/3)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pic>
        <p:nvPicPr>
          <p:cNvPr id="139" name="Google Shape;139;g34f2fcd4f8a_0_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557179"/>
            <a:ext cx="3151474" cy="412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34f2fcd4f8a_0_2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6274" y="861979"/>
            <a:ext cx="5535325" cy="355910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34f2fcd4f8a_0_206"/>
          <p:cNvSpPr txBox="1"/>
          <p:nvPr/>
        </p:nvSpPr>
        <p:spPr>
          <a:xfrm>
            <a:off x="352100" y="4612250"/>
            <a:ext cx="32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29%</a:t>
            </a: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have a credit card with the bank</a:t>
            </a:r>
            <a:endParaRPr b="1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2" name="Google Shape;142;g34f2fcd4f8a_0_206"/>
          <p:cNvSpPr txBox="1"/>
          <p:nvPr/>
        </p:nvSpPr>
        <p:spPr>
          <a:xfrm>
            <a:off x="4924100" y="4383650"/>
            <a:ext cx="32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94</a:t>
            </a: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zip code has the highest customers</a:t>
            </a:r>
            <a:endParaRPr b="1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f2fcd4f8a_0_234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Bivariate Analysis - Categorical Features Overview (1/5 )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148" name="Google Shape;148;g34f2fcd4f8a_0_234"/>
          <p:cNvSpPr txBox="1"/>
          <p:nvPr/>
        </p:nvSpPr>
        <p:spPr>
          <a:xfrm>
            <a:off x="325250" y="579875"/>
            <a:ext cx="65586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1.Education Level</a:t>
            </a:r>
            <a:endParaRPr b="1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Customers with </a:t>
            </a: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higher education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(Graduate/Advanced degrees) are more likely to take a personal loan.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Undergrad (Level 1): only </a:t>
            </a: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4.4%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took a loan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Graduate (Level 2): </a:t>
            </a: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13%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took a loan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Advanced (Level 3): </a:t>
            </a: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13.7%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took a loan</a:t>
            </a:r>
            <a:b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2. Family Size</a:t>
            </a:r>
            <a:endParaRPr b="1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Loan uptake is slightly higher for </a:t>
            </a: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2- and 3-member families</a:t>
            </a:r>
            <a:endParaRPr b="1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Char char="○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Family size 1: 7.3%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Char char="○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Family size 2: 8.2%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Char char="○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Family size 4: slightly less than 2/3-member families</a:t>
            </a:r>
            <a:b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3. CD Account</a:t>
            </a:r>
            <a:endParaRPr b="1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Not a significant feature for personal loan: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Only 6%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of customers with a CD account took a loan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6.8%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without a CD account took the loan</a:t>
            </a:r>
            <a:b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4. Securities Account</a:t>
            </a:r>
            <a:endParaRPr b="1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Minimal impact: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Loan uptake rate only </a:t>
            </a: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10%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higher for those with a securities account</a:t>
            </a:r>
            <a:b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5. Online Banking</a:t>
            </a:r>
            <a:endParaRPr b="1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Customers are nearly equally split in terms of online banking use: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Loan acceptance is nearly same across customers with respect to use of online banking</a:t>
            </a:r>
            <a:b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1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6. Credit Card</a:t>
            </a:r>
            <a:endParaRPr b="1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Little to no effect: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Char char="○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Customers with and without a credit card have nearly equal loan uptake</a:t>
            </a:r>
            <a:endParaRPr b="1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9" name="Google Shape;149;g34f2fcd4f8a_0_234"/>
          <p:cNvPicPr preferRelativeResize="0"/>
          <p:nvPr/>
        </p:nvPicPr>
        <p:blipFill rotWithShape="1">
          <a:blip r:embed="rId3">
            <a:alphaModFix/>
          </a:blip>
          <a:srcRect b="0" l="0" r="0" t="13321"/>
          <a:stretch/>
        </p:blipFill>
        <p:spPr>
          <a:xfrm>
            <a:off x="6292500" y="1383576"/>
            <a:ext cx="2775300" cy="270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f2fcd4f8a_0_247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Bivariate Analysis - Categorical Features Overview (2/5 )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pic>
        <p:nvPicPr>
          <p:cNvPr id="155" name="Google Shape;155;g34f2fcd4f8a_0_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09579"/>
            <a:ext cx="5413338" cy="41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34f2fcd4f8a_0_2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5750" y="1361275"/>
            <a:ext cx="3519175" cy="286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f2fcd4f8a_0_251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Bivariate Analysis - Categorical Features Overview (3/5 )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pic>
        <p:nvPicPr>
          <p:cNvPr id="162" name="Google Shape;162;g34f2fcd4f8a_0_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633379"/>
            <a:ext cx="5047732" cy="412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34f2fcd4f8a_0_2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2532" y="1319179"/>
            <a:ext cx="3639067" cy="3010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f2fcd4f8a_0_255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Bivariate Analysis - Categorical Features Overview (4/5)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pic>
        <p:nvPicPr>
          <p:cNvPr id="169" name="Google Shape;169;g34f2fcd4f8a_0_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61979"/>
            <a:ext cx="5035287" cy="4129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34f2fcd4f8a_0_2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0087" y="1242979"/>
            <a:ext cx="3651515" cy="2969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"/>
          <p:cNvSpPr txBox="1"/>
          <p:nvPr>
            <p:ph type="title"/>
          </p:nvPr>
        </p:nvSpPr>
        <p:spPr>
          <a:xfrm>
            <a:off x="202550" y="-155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400">
                <a:solidFill>
                  <a:srgbClr val="0E39A9"/>
                </a:solidFill>
              </a:rPr>
              <a:t>Project Overview</a:t>
            </a:r>
            <a:endParaRPr sz="2400">
              <a:solidFill>
                <a:srgbClr val="0E39A9"/>
              </a:solidFill>
            </a:endParaRPr>
          </a:p>
        </p:txBody>
      </p:sp>
      <p:sp>
        <p:nvSpPr>
          <p:cNvPr id="32" name="Google Shape;32;p2"/>
          <p:cNvSpPr txBox="1"/>
          <p:nvPr/>
        </p:nvSpPr>
        <p:spPr>
          <a:xfrm>
            <a:off x="20450" y="503675"/>
            <a:ext cx="5731500" cy="46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b="1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Executive Summary</a:t>
            </a:r>
            <a:endParaRPr b="1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b="1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Problem Definition, Solution Approach, EDA</a:t>
            </a:r>
            <a:endParaRPr b="1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○"/>
            </a:pPr>
            <a:r>
              <a:rPr b="0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Problem Definition, Data Background and Contents, Univariate Analysis, Bivariate Analysis,  Key Plot Observations. 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b="1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Data Preprocessing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○"/>
            </a:pPr>
            <a:r>
              <a:rPr b="0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Data Preparation for Analysis, Missing Value Treatment, Outlier Detection, Feature Engineering, Data Preparation for Modelling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b="1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Model building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○"/>
            </a:pPr>
            <a:r>
              <a:rPr b="0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Decision Tree, Model Evaluation Criterion, Model Building, Model Performance, Visualize Decision Rules and Important Features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b="1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Model Performance Evaluation and Improvement</a:t>
            </a:r>
            <a:endParaRPr b="1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○"/>
            </a:pPr>
            <a:r>
              <a:rPr b="0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Performance Improvement by Pre and Post Pruning, Compare models' performance - Final Model Selection, Decision Rules and Feature Importance for the Final Model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b="1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Actionable Insights &amp; Recommendations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○"/>
            </a:pPr>
            <a:r>
              <a:rPr b="0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Key Takeaways for the Marketing Team Campaign 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b="1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Conclusion and Business Recommendations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" name="Google Shape;33;p2"/>
          <p:cNvPicPr preferRelativeResize="0"/>
          <p:nvPr/>
        </p:nvPicPr>
        <p:blipFill rotWithShape="1">
          <a:blip r:embed="rId3">
            <a:alphaModFix/>
          </a:blip>
          <a:srcRect b="5346" l="7576" r="7466" t="5525"/>
          <a:stretch/>
        </p:blipFill>
        <p:spPr>
          <a:xfrm>
            <a:off x="5662075" y="1142275"/>
            <a:ext cx="3480075" cy="27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f2fcd4f8a_0_259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Bivariate Analysis - Categorical Features Overview (5/5)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pic>
        <p:nvPicPr>
          <p:cNvPr id="176" name="Google Shape;176;g34f2fcd4f8a_0_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861979"/>
            <a:ext cx="5173157" cy="412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f2fcd4f8a_0_315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1900">
                <a:solidFill>
                  <a:srgbClr val="0E39A9"/>
                </a:solidFill>
              </a:rPr>
              <a:t>Bivariate Analysis - Numerical Features Heatmap Overview (1/6)</a:t>
            </a:r>
            <a:endParaRPr sz="1900"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1900">
              <a:solidFill>
                <a:srgbClr val="0E39A9"/>
              </a:solidFill>
            </a:endParaRPr>
          </a:p>
        </p:txBody>
      </p:sp>
      <p:sp>
        <p:nvSpPr>
          <p:cNvPr id="182" name="Google Shape;182;g34f2fcd4f8a_0_315"/>
          <p:cNvSpPr txBox="1"/>
          <p:nvPr/>
        </p:nvSpPr>
        <p:spPr>
          <a:xfrm>
            <a:off x="50350" y="656075"/>
            <a:ext cx="3218100" cy="3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Strongest Correlation with Loan Acceptance (</a:t>
            </a:r>
            <a:r>
              <a:rPr b="1" i="0" lang="en" sz="13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Personal_Loan</a:t>
            </a: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Income and CCAvg are highly correlated (+0.65)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Income and Mortgage are also closely correlated (+0.21)</a:t>
            </a:r>
            <a:b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Low/Negligible Correlation</a:t>
            </a: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Age, Experience, Family all have near zero correlation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Family and Income have the highest negative correlation (-0.16)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34f2fcd4f8a_0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9800" y="1166775"/>
            <a:ext cx="5844201" cy="3011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f2fcd4f8a_0_263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Bivariate Analysis - Numerical Features Overview (2/6)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189" name="Google Shape;189;g34f2fcd4f8a_0_263"/>
          <p:cNvSpPr txBox="1"/>
          <p:nvPr/>
        </p:nvSpPr>
        <p:spPr>
          <a:xfrm>
            <a:off x="325250" y="579875"/>
            <a:ext cx="83979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1. Income</a:t>
            </a:r>
            <a:endParaRPr b="1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🔑 </a:t>
            </a: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Most influential numerical variable</a:t>
            </a:r>
            <a:endParaRPr b="1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Customers who accepted loans had: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Mean income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$145K vs. $66K (no loan)</a:t>
            </a:r>
            <a:b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Median income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$142.5K vs. $59K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Indicates strong positive association between higher income and loan acceptance</a:t>
            </a:r>
            <a:b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2. CCAvg (Monthly Credit Card Spend)</a:t>
            </a:r>
            <a:endParaRPr b="1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Customers who took loans had: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Mean spend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3.9 vs. 1.7</a:t>
            </a:r>
            <a:b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Median spend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3.8 vs. 1.4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High spenders are significantly more likely to take a loan</a:t>
            </a:r>
            <a:b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3. Mortgage</a:t>
            </a:r>
            <a:endParaRPr b="1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Mean mortgage is nearly </a:t>
            </a: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double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for those who accepted loans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Char char="○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Mean: $101K (loan) vs. $52K (no loan)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But median mortgage is </a:t>
            </a: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0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for both groups, suggesting a skewed distribution</a:t>
            </a:r>
            <a:b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4. Age</a:t>
            </a:r>
            <a:endParaRPr b="1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No difference in central tendency</a:t>
            </a:r>
            <a:b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Mean and median are both ~45 for both groups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Not a useful predictor</a:t>
            </a:r>
            <a:b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5. Experience</a:t>
            </a:r>
            <a:endParaRPr b="1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Almost identical across groups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Char char="○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Mean and median = 20 years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Not significant for prediction</a:t>
            </a:r>
            <a:endParaRPr b="1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0" name="Google Shape;190;g34f2fcd4f8a_0_263"/>
          <p:cNvPicPr preferRelativeResize="0"/>
          <p:nvPr/>
        </p:nvPicPr>
        <p:blipFill rotWithShape="1">
          <a:blip r:embed="rId3">
            <a:alphaModFix/>
          </a:blip>
          <a:srcRect b="11351" l="14427" r="14178" t="12253"/>
          <a:stretch/>
        </p:blipFill>
        <p:spPr>
          <a:xfrm>
            <a:off x="6352300" y="1308849"/>
            <a:ext cx="2678049" cy="286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f2fcd4f8a_0_286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Bivariate Analysis - Numerical Features Overview (3/6 )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pic>
        <p:nvPicPr>
          <p:cNvPr id="196" name="Google Shape;196;g34f2fcd4f8a_0_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622625"/>
            <a:ext cx="5344474" cy="436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f2fcd4f8a_0_291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Bivariate Analysis - Numerical Features Overview (4/6 )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pic>
        <p:nvPicPr>
          <p:cNvPr id="202" name="Google Shape;202;g34f2fcd4f8a_0_2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593300"/>
            <a:ext cx="5398550" cy="43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f2fcd4f8a_0_295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Bivariate Analysis - Numerical Features Overview (5/6 )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pic>
        <p:nvPicPr>
          <p:cNvPr id="208" name="Google Shape;208;g34f2fcd4f8a_0_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625800"/>
            <a:ext cx="5343624" cy="436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f2fcd4f8a_0_299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Bivariate Analysis - Numerical Features Overview (6/6 )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pic>
        <p:nvPicPr>
          <p:cNvPr id="214" name="Google Shape;214;g34f2fcd4f8a_0_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615750"/>
            <a:ext cx="5402848" cy="437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f2fcd4f8a_0_321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Data Preprocessing (1/2 )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220" name="Google Shape;220;g34f2fcd4f8a_0_321"/>
          <p:cNvSpPr txBox="1"/>
          <p:nvPr/>
        </p:nvSpPr>
        <p:spPr>
          <a:xfrm>
            <a:off x="325250" y="884675"/>
            <a:ext cx="64965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🔧 1. Missing Value Treatment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No explicit missing value treatment was performed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No use of </a:t>
            </a: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isnull()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fillna()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or </a:t>
            </a: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dropna()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Dataset does not contain missing values.</a:t>
            </a:r>
            <a:b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🚨 2. Outlier Detection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Interquartile Range (IQR) method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used for identifying outliers in numeric columns: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Calculated </a:t>
            </a: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Q1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Q3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and </a:t>
            </a: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IQR = Q3 - Q1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Computed </a:t>
            </a: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lower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upper bounds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lower = Q1 - 1.5 * IQR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upper = Q3 + 1.5 * IQR</a:t>
            </a:r>
            <a:endParaRPr b="0" i="0" sz="1200" u="none" cap="none" strike="noStrike">
              <a:solidFill>
                <a:srgbClr val="18803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Counted how many values lie outside these bounds (not removed but flagged)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21" name="Google Shape;221;g34f2fcd4f8a_0_321"/>
          <p:cNvPicPr preferRelativeResize="0"/>
          <p:nvPr/>
        </p:nvPicPr>
        <p:blipFill rotWithShape="1">
          <a:blip r:embed="rId3">
            <a:alphaModFix/>
          </a:blip>
          <a:srcRect b="0" l="22069" r="21772" t="0"/>
          <a:stretch/>
        </p:blipFill>
        <p:spPr>
          <a:xfrm>
            <a:off x="7278950" y="1090575"/>
            <a:ext cx="1642625" cy="2924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4f2fcd4f8a_0_327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Data Preprocessing (2/2) 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227" name="Google Shape;227;g34f2fcd4f8a_0_327"/>
          <p:cNvSpPr txBox="1"/>
          <p:nvPr/>
        </p:nvSpPr>
        <p:spPr>
          <a:xfrm>
            <a:off x="325250" y="656075"/>
            <a:ext cx="6572400" cy="4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🛠️ 3. Feature Engineering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Experience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b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Fixed unrealistic negative values: </a:t>
            </a: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-1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-2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-3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replaced with </a:t>
            </a: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  <a:b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ZIPCode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b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Converted to </a:t>
            </a: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first two digits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only (region-level granularity)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Changed to </a:t>
            </a: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categorical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variable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Education, CD_Account, Online, etc.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Converted to </a:t>
            </a: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categorical dtype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for better memory use and modeling</a:t>
            </a:r>
            <a:b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📦 4. Data Preparation for Modeling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Feature Selection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Dropped </a:t>
            </a: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Experience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due to high correlation with </a:t>
            </a: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Age</a:t>
            </a:r>
            <a:endParaRPr b="0" i="0" sz="1200" u="none" cap="none" strike="noStrike">
              <a:solidFill>
                <a:srgbClr val="18803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One-Hot Encoding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Applied to </a:t>
            </a: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ZIPCode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Education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using </a:t>
            </a: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pd.get_dummies()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with </a:t>
            </a: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drop_first=True</a:t>
            </a:r>
            <a:endParaRPr b="0" i="0" sz="1200" u="none" cap="none" strike="noStrike">
              <a:solidFill>
                <a:srgbClr val="18803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Train-Test Split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b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70% train, 30% test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Used </a:t>
            </a: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train_test_split()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from </a:t>
            </a: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sklearn.model_selection</a:t>
            </a:r>
            <a:endParaRPr b="0" i="0" sz="1200" u="none" cap="none" strike="noStrike">
              <a:solidFill>
                <a:srgbClr val="18803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Data Type Conversion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Ensured all input features were converted to </a:t>
            </a: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float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for model compatibility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28" name="Google Shape;228;g34f2fcd4f8a_0_327"/>
          <p:cNvPicPr preferRelativeResize="0"/>
          <p:nvPr/>
        </p:nvPicPr>
        <p:blipFill rotWithShape="1">
          <a:blip r:embed="rId3">
            <a:alphaModFix/>
          </a:blip>
          <a:srcRect b="9403" l="28767" r="29994" t="0"/>
          <a:stretch/>
        </p:blipFill>
        <p:spPr>
          <a:xfrm>
            <a:off x="7442850" y="861975"/>
            <a:ext cx="1575900" cy="37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4f2fcd4f8a_0_332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Model Building (1/3) 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234" name="Google Shape;234;g34f2fcd4f8a_0_332"/>
          <p:cNvSpPr txBox="1"/>
          <p:nvPr/>
        </p:nvSpPr>
        <p:spPr>
          <a:xfrm>
            <a:off x="325250" y="808475"/>
            <a:ext cx="51987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🌳 1. Model Type: Decision Tree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 model used is a </a:t>
            </a:r>
            <a:r>
              <a:rPr b="1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DecisionTreeClassifier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from </a:t>
            </a: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sklearn.tree</a:t>
            </a:r>
            <a:endParaRPr b="0" i="0" sz="1200" u="none" cap="none" strike="noStrike">
              <a:solidFill>
                <a:srgbClr val="18803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Criterion: </a:t>
            </a: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Gini impurity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Random seed: </a:t>
            </a: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random_state=1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for reproducibility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📊 2. Model Evaluation Criteria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Custom function </a:t>
            </a: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model_performance_classification_sklearn()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evaluates: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Accuracy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– overall correctness of the model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Recall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– how well the model identifies true positives (sensitive to false negatives)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Precision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– how many predicted positives are actually correct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F1 Score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– harmonic mean of precision and recall (balances both)</a:t>
            </a:r>
            <a:b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Confusion matrix is visualized using: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confusion_matrix_sklearn(model, X_train, y_train)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5" name="Google Shape;235;g34f2fcd4f8a_0_3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3175" y="1353675"/>
            <a:ext cx="3719300" cy="256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 txBox="1"/>
          <p:nvPr>
            <p:ph type="title"/>
          </p:nvPr>
        </p:nvSpPr>
        <p:spPr>
          <a:xfrm>
            <a:off x="202550" y="-155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400">
                <a:solidFill>
                  <a:srgbClr val="0E39A9"/>
                </a:solidFill>
              </a:rPr>
              <a:t>Executive Summary:</a:t>
            </a:r>
            <a:endParaRPr sz="2400"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400">
                <a:solidFill>
                  <a:srgbClr val="0E39A9"/>
                </a:solidFill>
              </a:rPr>
              <a:t>Personal Loan Campaign Targeting using ML (1/2)</a:t>
            </a:r>
            <a:endParaRPr sz="2400">
              <a:solidFill>
                <a:srgbClr val="0E39A9"/>
              </a:solidFill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249050" y="884675"/>
            <a:ext cx="8672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Business Context and Project Objective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AllLife Bank seeks to increase its personal loan customers based on their marketing team’s study. The goal of the project is to develop a predictive model to identify prospective customers.</a:t>
            </a:r>
            <a:endParaRPr b="1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249050" y="1951475"/>
            <a:ext cx="8686800" cy="155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Modeling Approach</a:t>
            </a:r>
            <a:endParaRPr b="1" i="0" sz="1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 </a:t>
            </a:r>
            <a:r>
              <a:rPr b="1" i="0" lang="en" sz="1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Decision Tree Classifier</a:t>
            </a:r>
            <a:r>
              <a:rPr b="0" i="0" lang="en" sz="1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was developed to classify customers as likely or unlikely to take a loan.</a:t>
            </a:r>
            <a:endParaRPr b="0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The dataset was split into training and test sets to evaluate model’s performance.</a:t>
            </a:r>
            <a:endParaRPr b="0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Model performance was evaluated using </a:t>
            </a:r>
            <a:r>
              <a:rPr b="1" i="0" lang="en" sz="1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Accuracy, Precision, Recall, and F1 Score.</a:t>
            </a:r>
            <a:endParaRPr b="1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249050" y="3551675"/>
            <a:ext cx="8686800" cy="1554600"/>
          </a:xfrm>
          <a:prstGeom prst="rect">
            <a:avLst/>
          </a:prstGeom>
          <a:solidFill>
            <a:srgbClr val="0041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Important Predictors for Personal Loan Customers</a:t>
            </a:r>
            <a:endParaRPr b="1" i="0" sz="1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b="1" i="0" lang="en" sz="1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Income</a:t>
            </a:r>
            <a:r>
              <a:rPr b="0" i="0" lang="en" sz="1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Higher income customers are more likely to take personal loans.</a:t>
            </a:r>
            <a:endParaRPr b="0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b="1" i="0" lang="en" sz="1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CD Account</a:t>
            </a:r>
            <a:r>
              <a:rPr b="0" i="0" lang="en" sz="1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Strong indicator of likelihood to accept loans.</a:t>
            </a:r>
            <a:endParaRPr b="0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b="1" i="0" lang="en" sz="1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Education Level</a:t>
            </a:r>
            <a:r>
              <a:rPr b="0" i="0" lang="en" sz="1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Advanced education correlates with higher acceptance.</a:t>
            </a:r>
            <a:endParaRPr b="0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b="1" i="0" lang="en" sz="1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Average Credit Card Spend</a:t>
            </a:r>
            <a:r>
              <a:rPr b="0" i="0" lang="en" sz="1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A proxy for financial activity level.</a:t>
            </a:r>
            <a:endParaRPr b="1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4f2fcd4f8a_0_339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Model Building (2/3) 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241" name="Google Shape;241;g34f2fcd4f8a_0_339"/>
          <p:cNvSpPr txBox="1"/>
          <p:nvPr/>
        </p:nvSpPr>
        <p:spPr>
          <a:xfrm>
            <a:off x="325250" y="808475"/>
            <a:ext cx="5019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🏗️ 3. Model Building Process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Model is trained using python command:</a:t>
            </a:r>
            <a:b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model = DecisionTreeClassifier(criterion="gini", random_state=1)</a:t>
            </a:r>
            <a:endParaRPr b="0" i="0" sz="1200" u="none" cap="none" strike="noStrike">
              <a:solidFill>
                <a:srgbClr val="18803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model.fit(X_train, y_train)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Data used: one-hot encoded features + 70/30 train-test split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Evaluation run on </a:t>
            </a: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training data first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then </a:t>
            </a: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test set</a:t>
            </a:r>
            <a:b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✅ 4. Model Performance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Performance metrics (on training data) are stored in:</a:t>
            </a:r>
            <a:b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decision_tree_perf_train = model_performance_classification_sklearn(model, X_train, y_train)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 similar approach is used for </a:t>
            </a: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test performance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later using </a:t>
            </a: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X_test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y_test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42" name="Google Shape;242;g34f2fcd4f8a_0_3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7050" y="848249"/>
            <a:ext cx="2166451" cy="15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34f2fcd4f8a_0_3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0378" y="3157925"/>
            <a:ext cx="2374622" cy="16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34f2fcd4f8a_0_339"/>
          <p:cNvSpPr txBox="1"/>
          <p:nvPr/>
        </p:nvSpPr>
        <p:spPr>
          <a:xfrm>
            <a:off x="7117975" y="546141"/>
            <a:ext cx="13803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Training Data</a:t>
            </a:r>
            <a:endParaRPr b="1" i="0" sz="14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5" name="Google Shape;245;g34f2fcd4f8a_0_339"/>
          <p:cNvSpPr txBox="1"/>
          <p:nvPr/>
        </p:nvSpPr>
        <p:spPr>
          <a:xfrm>
            <a:off x="7194175" y="2845875"/>
            <a:ext cx="13803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Test Data</a:t>
            </a:r>
            <a:endParaRPr b="1" i="0" sz="14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46" name="Google Shape;246;g34f2fcd4f8a_0_3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48500" y="2333625"/>
            <a:ext cx="1815409" cy="4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34f2fcd4f8a_0_3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3263" y="4811100"/>
            <a:ext cx="1762125" cy="363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f2fcd4f8a_0_351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Model Building (3/3) 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253" name="Google Shape;253;g34f2fcd4f8a_0_351"/>
          <p:cNvSpPr txBox="1"/>
          <p:nvPr/>
        </p:nvSpPr>
        <p:spPr>
          <a:xfrm>
            <a:off x="325250" y="808475"/>
            <a:ext cx="40779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🌲 5. Visualizing the Decision Rules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Full decision tree is plotted using:</a:t>
            </a:r>
            <a:b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tree.plot_tree(model, feature_names=feature_names, filled=True)</a:t>
            </a:r>
            <a:endParaRPr b="0" i="0" sz="1200" u="none" cap="none" strike="noStrike">
              <a:solidFill>
                <a:srgbClr val="18803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Additional rule summary printed using:</a:t>
            </a:r>
            <a:b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print(tree.export_text(model, feature_names=feature_names, show_weights=True))</a:t>
            </a:r>
            <a:endParaRPr b="0" i="0" sz="1200" u="none" cap="none" strike="noStrike">
              <a:solidFill>
                <a:srgbClr val="18803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⭐ 6. Feature Importance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Ranked via:</a:t>
            </a:r>
            <a:b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model.feature_importances_</a:t>
            </a:r>
            <a:endParaRPr b="0" i="0" sz="1200" u="none" cap="none" strike="noStrike">
              <a:solidFill>
                <a:srgbClr val="18803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Visualized using horizontal bar chart:</a:t>
            </a:r>
            <a:b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plt.barh(...)</a:t>
            </a:r>
            <a:endParaRPr b="0" i="0" sz="1200" u="none" cap="none" strike="noStrike">
              <a:solidFill>
                <a:srgbClr val="18803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Top features include: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Income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Family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Education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4" name="Google Shape;254;g34f2fcd4f8a_0_3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3175" y="861974"/>
            <a:ext cx="4588424" cy="403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f2fcd4f8a_0_366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Performance Improvement by Pre-Pruning (1/4)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260" name="Google Shape;260;g34f2fcd4f8a_0_366"/>
          <p:cNvSpPr txBox="1"/>
          <p:nvPr/>
        </p:nvSpPr>
        <p:spPr>
          <a:xfrm>
            <a:off x="20450" y="808475"/>
            <a:ext cx="5372400" cy="3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🌱 Pre-Pruning Strategy Used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Applied pre-pruning by tuning the following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hyperparameters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</a:t>
            </a:r>
            <a:r>
              <a:rPr b="0" i="0" lang="en" sz="12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DecisionTreeClassifier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max_depth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[2, 7, 2]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max_leaf_nodes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[50, 75, 150, 250]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min_samples_split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[10, 30, 50, 70]</a:t>
            </a:r>
            <a:b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combination is trained and evaluated using: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recall score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recall score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Absolute difference between the two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(to minimize overfitting)</a:t>
            </a:r>
            <a:b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🧠 Selection Criterion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 model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was selected by: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Minimizing the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difference between train and test recall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(indicating lower overfitting)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Maximizing the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recall score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(to catch more positives)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1" name="Google Shape;261;g34f2fcd4f8a_0_366"/>
          <p:cNvPicPr preferRelativeResize="0"/>
          <p:nvPr/>
        </p:nvPicPr>
        <p:blipFill rotWithShape="1">
          <a:blip r:embed="rId3">
            <a:alphaModFix/>
          </a:blip>
          <a:srcRect b="0" l="3181" r="2682" t="17938"/>
          <a:stretch/>
        </p:blipFill>
        <p:spPr>
          <a:xfrm>
            <a:off x="5081950" y="1434175"/>
            <a:ext cx="4003599" cy="25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4f2fcd4f8a_0_372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Performance Improvement by Pre-Pruning (2/4)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267" name="Google Shape;267;g34f2fcd4f8a_0_372"/>
          <p:cNvSpPr txBox="1"/>
          <p:nvPr/>
        </p:nvSpPr>
        <p:spPr>
          <a:xfrm>
            <a:off x="325250" y="808475"/>
            <a:ext cx="6379500" cy="3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Resulting Best Model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code prints out the optimal parameters found:</a:t>
            </a:r>
            <a:b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print(f"Max depth: {best_estimator.max_depth}")</a:t>
            </a:r>
            <a:endParaRPr b="0" i="0" sz="1200" u="none" cap="none" strike="noStrike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print(f"Max leaf nodes: {best_estimator.max_leaf_nodes}")</a:t>
            </a:r>
            <a:endParaRPr b="0" i="0" sz="1200" u="none" cap="none" strike="noStrike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print(f"Min samples split: {best_estimator.min_samples_split}")</a:t>
            </a:r>
            <a:endParaRPr b="0" i="0" sz="1200" u="none" cap="none" strike="noStrike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print(f"Best test recall score: {best_test_score}")</a:t>
            </a:r>
            <a:endParaRPr b="0" i="0" sz="1200" u="none" cap="none" strike="noStrike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model is then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refit on training data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evaluated on both: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set (</a:t>
            </a:r>
            <a:r>
              <a:rPr b="1" i="0" lang="en" sz="12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decision_tree_tune_perf_train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set (</a:t>
            </a:r>
            <a:r>
              <a:rPr b="1" i="0" lang="en" sz="12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decision_tree_tune_perf_test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📉 Effect of Pre-Pruning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Reduces model complexity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Improves generalization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tree likely becomes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shallower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fewer nodes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as confirmed in the later section using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cost-complexity pruning plots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en" sz="12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ccp_alpha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tuning)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8" name="Google Shape;268;g34f2fcd4f8a_0_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3100" y="1586538"/>
            <a:ext cx="2936025" cy="197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34f2fcd4f8a_0_3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2950" y="1886875"/>
            <a:ext cx="249850" cy="2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4f2fcd4f8a_0_377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Performance Improvement by Pre-Pruning (3/4)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pic>
        <p:nvPicPr>
          <p:cNvPr id="275" name="Google Shape;275;g34f2fcd4f8a_0_3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09579"/>
            <a:ext cx="5303658" cy="41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4f2fcd4f8a_0_3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9875" y="1014375"/>
            <a:ext cx="3914125" cy="338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4f2fcd4f8a_0_382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Performance Improvement by Pre-Pruning (4/4)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pic>
        <p:nvPicPr>
          <p:cNvPr id="282" name="Google Shape;282;g34f2fcd4f8a_0_3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90576"/>
            <a:ext cx="4419599" cy="3092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34f2fcd4f8a_0_3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350" y="4259550"/>
            <a:ext cx="3590125" cy="8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4f2fcd4f8a_0_382"/>
          <p:cNvSpPr txBox="1"/>
          <p:nvPr/>
        </p:nvSpPr>
        <p:spPr>
          <a:xfrm>
            <a:off x="1404500" y="697875"/>
            <a:ext cx="18528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Training Data</a:t>
            </a:r>
            <a:endParaRPr b="1" i="0" sz="16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5" name="Google Shape;285;g34f2fcd4f8a_0_3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4400" y="1090575"/>
            <a:ext cx="4361832" cy="309277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34f2fcd4f8a_0_382"/>
          <p:cNvSpPr txBox="1"/>
          <p:nvPr/>
        </p:nvSpPr>
        <p:spPr>
          <a:xfrm>
            <a:off x="6205100" y="697875"/>
            <a:ext cx="18528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Test Data</a:t>
            </a:r>
            <a:endParaRPr b="1" i="0" sz="16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7" name="Google Shape;287;g34f2fcd4f8a_0_3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09875" y="4183350"/>
            <a:ext cx="3513275" cy="7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f2fcd4f8a_0_395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Performance Improvement by Post-Pruning (1/6)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293" name="Google Shape;293;g34f2fcd4f8a_0_395"/>
          <p:cNvSpPr txBox="1"/>
          <p:nvPr/>
        </p:nvSpPr>
        <p:spPr>
          <a:xfrm>
            <a:off x="140350" y="579875"/>
            <a:ext cx="8068500" cy="4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✂️ Post-Pruning Approach: Cost-Complexity Pruning (</a:t>
            </a:r>
            <a:r>
              <a:rPr b="1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ccp_alpha</a:t>
            </a: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Objective:</a:t>
            </a:r>
            <a:b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Reduce model complexity by trimming the tree after it's been fully grown — 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controlling overfitting while preserving generalization.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🛠️ Steps Taken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Extract Pruning Path</a:t>
            </a:r>
            <a:b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Used </a:t>
            </a: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cost_complexity_pruning_path()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to compute: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ccp_alphas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array of effective alphas (penalty parameters)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impurities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corresponding total impurities of leaf nodes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Visualize Impurity and other parameters vs Alpha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Plotted </a:t>
            </a: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Total Impurity vs ccp_alpha, </a:t>
            </a:r>
            <a:r>
              <a:rPr b="0" i="0" lang="en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also plotted alpha against no of nodes, depth of tree, and Recall, </a:t>
            </a:r>
            <a:endParaRPr b="0" i="0" sz="1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Helped visualize how complexity and impurity change with pruning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Iterative Model Training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For each </a:t>
            </a: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ccp_alpha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a new </a:t>
            </a: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Decision Tree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was trained:</a:t>
            </a:r>
            <a:b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		</a:t>
            </a: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clf = DecisionTreeClassifier(ccp_alpha=ccp_alpha) clf.fit(X_train, y_train)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Stored each model in a list (</a:t>
            </a:r>
            <a:r>
              <a:rPr b="0" i="0" lang="en" sz="12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clfs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4" name="Google Shape;294;g34f2fcd4f8a_0_3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4600" y="884675"/>
            <a:ext cx="2285075" cy="22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4f2fcd4f8a_0_401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Performance Improvement by Post-Pruning (2/6)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300" name="Google Shape;300;g34f2fcd4f8a_0_401"/>
          <p:cNvSpPr txBox="1"/>
          <p:nvPr/>
        </p:nvSpPr>
        <p:spPr>
          <a:xfrm>
            <a:off x="167950" y="732275"/>
            <a:ext cx="6543300" cy="3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🌳 Characteristics of the Post-Pruned Tree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As </a:t>
            </a:r>
            <a:r>
              <a:rPr b="1" i="0" lang="en" sz="16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ccp_alpha</a:t>
            </a: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increases</a:t>
            </a: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○"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Tree depth and number of nodes decrease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 model becomes more </a:t>
            </a: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generalized</a:t>
            </a: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less likely to overfit</a:t>
            </a:r>
            <a:b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Last tree in list (</a:t>
            </a:r>
            <a:r>
              <a:rPr b="1" i="0" lang="en" sz="16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clfs[-1]</a:t>
            </a: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Had the </a:t>
            </a: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fewest nodes and shallowest depth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Represented the </a:t>
            </a: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most aggressive pruning</a:t>
            </a:r>
            <a:b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Final model selection</a:t>
            </a: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(based on recall or validation performance) would balance: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Reduced complexity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Acceptable recall and precision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1" name="Google Shape;301;g34f2fcd4f8a_0_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0950" y="1380200"/>
            <a:ext cx="2266575" cy="22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4f32a9fc91_0_17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Performance Improvement by Post-Pruning (3/6)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307" name="Google Shape;307;g34f32a9fc91_0_17"/>
          <p:cNvSpPr txBox="1"/>
          <p:nvPr/>
        </p:nvSpPr>
        <p:spPr>
          <a:xfrm>
            <a:off x="1404500" y="697875"/>
            <a:ext cx="18528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Training Data</a:t>
            </a:r>
            <a:endParaRPr b="1" i="0" sz="16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8" name="Google Shape;308;g34f32a9fc91_0_17"/>
          <p:cNvSpPr txBox="1"/>
          <p:nvPr/>
        </p:nvSpPr>
        <p:spPr>
          <a:xfrm>
            <a:off x="6205100" y="697875"/>
            <a:ext cx="18528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Test Data</a:t>
            </a:r>
            <a:endParaRPr b="1" i="0" sz="16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9" name="Google Shape;309;g34f32a9fc91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52375"/>
            <a:ext cx="4450876" cy="309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34f32a9fc91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250" y="4218025"/>
            <a:ext cx="3342451" cy="7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34f32a9fc91_0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8076" y="1152375"/>
            <a:ext cx="4235924" cy="294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34f32a9fc91_0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06575" y="4173725"/>
            <a:ext cx="3390099" cy="7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f32a9fc91_0_0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Performance Improvement by Post-Pruning (4/6)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pic>
        <p:nvPicPr>
          <p:cNvPr id="318" name="Google Shape;318;g34f32a9fc9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26768"/>
            <a:ext cx="4806600" cy="4264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34f32a9fc9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6900" y="861975"/>
            <a:ext cx="4377099" cy="3764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4dac2d44f4_0_12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400">
                <a:solidFill>
                  <a:srgbClr val="0E39A9"/>
                </a:solidFill>
              </a:rPr>
              <a:t>Executive Summary:</a:t>
            </a:r>
            <a:endParaRPr sz="2400"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400">
                <a:solidFill>
                  <a:srgbClr val="0E39A9"/>
                </a:solidFill>
              </a:rPr>
              <a:t>Personal Loan Campaign Targeting using ML (2/2)</a:t>
            </a:r>
            <a:endParaRPr sz="2400">
              <a:solidFill>
                <a:srgbClr val="0E39A9"/>
              </a:solidFill>
            </a:endParaRPr>
          </a:p>
        </p:txBody>
      </p:sp>
      <p:sp>
        <p:nvSpPr>
          <p:cNvPr id="47" name="Google Shape;47;g34dac2d44f4_0_12"/>
          <p:cNvSpPr txBox="1"/>
          <p:nvPr/>
        </p:nvSpPr>
        <p:spPr>
          <a:xfrm>
            <a:off x="249050" y="1189475"/>
            <a:ext cx="4114800" cy="365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Actionable Insights</a:t>
            </a:r>
            <a:endParaRPr b="1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●"/>
            </a:pPr>
            <a:r>
              <a:rPr b="1" i="0" lang="en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Targeting Strategy:</a:t>
            </a:r>
            <a:endParaRPr b="1" i="0" sz="1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○"/>
            </a:pPr>
            <a:r>
              <a:rPr b="0" i="0" lang="en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Focus marketing on high-income customers with high credit card spending and advanced education.</a:t>
            </a:r>
            <a:endParaRPr b="0" i="0" sz="1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○"/>
            </a:pPr>
            <a:r>
              <a:rPr b="0" i="0" lang="en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Avoid general population campaigns—focus on identified segments to optimize ROI.</a:t>
            </a:r>
            <a:br>
              <a:rPr b="0" i="0" lang="en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●"/>
            </a:pPr>
            <a:r>
              <a:rPr b="1" i="0" lang="en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Channel Optimization:</a:t>
            </a:r>
            <a:endParaRPr b="1" i="0" sz="1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b="0" i="0" lang="en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Customers using </a:t>
            </a:r>
            <a:r>
              <a:rPr b="1" i="0" lang="en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online banking</a:t>
            </a:r>
            <a:r>
              <a:rPr b="0" i="0" lang="en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b="1" i="0" lang="en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credit cards</a:t>
            </a:r>
            <a:r>
              <a:rPr b="0" i="0" lang="en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show stronger engagement—leverage digital channels for campaign delivery.</a:t>
            </a:r>
            <a:br>
              <a:rPr b="0" i="0" lang="en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●"/>
            </a:pPr>
            <a:r>
              <a:rPr b="1" i="0" lang="en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Cross-Selling Opportunity:</a:t>
            </a:r>
            <a:endParaRPr b="1" i="0" sz="1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○"/>
            </a:pPr>
            <a:r>
              <a:rPr b="0" i="0" lang="en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Promote personal loans during CD account promotions or credit card engagements.</a:t>
            </a:r>
            <a:endParaRPr b="0" i="0" sz="1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" name="Google Shape;48;g34dac2d44f4_0_12"/>
          <p:cNvSpPr txBox="1"/>
          <p:nvPr/>
        </p:nvSpPr>
        <p:spPr>
          <a:xfrm>
            <a:off x="4685700" y="1189475"/>
            <a:ext cx="4114800" cy="3657600"/>
          </a:xfrm>
          <a:prstGeom prst="rect">
            <a:avLst/>
          </a:prstGeom>
          <a:solidFill>
            <a:srgbClr val="0041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Recommendations for Business</a:t>
            </a:r>
            <a:endParaRPr b="1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1" i="0" lang="en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Deploy the model into the marketing workflow</a:t>
            </a:r>
            <a:r>
              <a:rPr b="0" i="0" lang="en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to generate leads for the next campaign cycle.</a:t>
            </a:r>
            <a:endParaRPr b="0" i="0" sz="1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1" i="0" lang="en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Track and retrain</a:t>
            </a:r>
            <a:r>
              <a:rPr b="0" i="0" lang="en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the model periodically with new campaign results to adapt to evolving customer behavior.</a:t>
            </a:r>
            <a:endParaRPr b="0" i="0" sz="1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1" i="0" lang="en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Invest in feature enrichment</a:t>
            </a:r>
            <a:r>
              <a:rPr b="0" i="0" lang="en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—include behavioral data (e.g., transaction volume, recent deposit activity) for improved targeting.</a:t>
            </a:r>
            <a:endParaRPr b="0" i="0" sz="1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1" i="0" lang="en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Explore ensemble methods</a:t>
            </a:r>
            <a:r>
              <a:rPr b="0" i="0" lang="en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(e.g., Random Forest, XGBoost) for potentially higher predictive power.</a:t>
            </a:r>
            <a:endParaRPr b="0" i="0" sz="1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1" i="0" lang="en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Additional data needs</a:t>
            </a:r>
            <a:r>
              <a:rPr b="0" i="0" lang="en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(e.g., identification of existing business owners, credit scores and life events of customers and their income trends etc.)</a:t>
            </a:r>
            <a:endParaRPr b="0" i="0" sz="1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4f32a9fc91_0_5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Performance Improvement by Post-Pruning (5/6)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325" name="Google Shape;325;g34f32a9fc91_0_5"/>
          <p:cNvSpPr txBox="1"/>
          <p:nvPr/>
        </p:nvSpPr>
        <p:spPr>
          <a:xfrm>
            <a:off x="112175" y="780575"/>
            <a:ext cx="4518600" cy="4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📊 Post-Pruning Graph Analysis: Key Observations</a:t>
            </a:r>
            <a:endParaRPr b="1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1. Number of Nodes vs Alpha</a:t>
            </a:r>
            <a:endParaRPr b="1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As the </a:t>
            </a: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ccp_alpha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increases, the </a:t>
            </a: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number of nodes sharply decreases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This confirms that increasing the regularization parameter leads to more aggressive pruning.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 reduction in node count is </a:t>
            </a: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non-linear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with significant drops occurring at certain alpha thresholds.</a:t>
            </a:r>
            <a:b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2. Tree Depth vs Alpha</a:t>
            </a:r>
            <a:endParaRPr b="1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Tree depth steadily decreases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with increasing </a:t>
            </a:r>
            <a:r>
              <a:rPr b="0" i="0" lang="en" sz="10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ccp_alpha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Indicates a </a:t>
            </a: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simpler tree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structure as alpha increases.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Eventually flattens out, meaning further pruning has minimal effect (suggests the model is close to a stump).</a:t>
            </a:r>
            <a:b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🧠 Insights</a:t>
            </a:r>
            <a:endParaRPr b="1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Smaller alpha values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retain more complex trees (higher depth and node count), which may overfit.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Larger alpha values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create simpler trees that are likely better at generalizing.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 goal is to select an alpha that </a:t>
            </a: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balances depth (complexity) and generalization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by comparing performance on test data.</a:t>
            </a:r>
            <a:b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6" name="Google Shape;326;g34f32a9fc91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8100" y="1005800"/>
            <a:ext cx="4293500" cy="14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34f32a9fc91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896500"/>
            <a:ext cx="4572000" cy="1558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4f32a9fc91_0_9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Performance Improvement by Post-Pruning (6/6)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333" name="Google Shape;333;g34f32a9fc91_0_9"/>
          <p:cNvSpPr txBox="1"/>
          <p:nvPr/>
        </p:nvSpPr>
        <p:spPr>
          <a:xfrm>
            <a:off x="112175" y="780575"/>
            <a:ext cx="4834500" cy="4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📉 Post-Pruning: Training vs Testing Accuracy Analysis</a:t>
            </a:r>
            <a:endParaRPr b="1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🔍 Training Accuracy</a:t>
            </a:r>
            <a:endParaRPr b="1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Starts </a:t>
            </a:r>
            <a:r>
              <a:rPr b="1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high</a:t>
            </a:r>
            <a:r>
              <a:rPr b="0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at low </a:t>
            </a:r>
            <a:r>
              <a:rPr b="0" i="0" lang="en" sz="11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ccp_alpha</a:t>
            </a:r>
            <a:r>
              <a:rPr b="0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(complex trees fit training data well)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Gradually </a:t>
            </a:r>
            <a:r>
              <a:rPr b="1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decreases</a:t>
            </a:r>
            <a:r>
              <a:rPr b="0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as </a:t>
            </a:r>
            <a:r>
              <a:rPr b="0" i="0" lang="en" sz="11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ccp_alpha</a:t>
            </a:r>
            <a:r>
              <a:rPr b="0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increases (tree becomes simpler)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Reflects reduced capacity to memorize training data due to pruning</a:t>
            </a:r>
            <a:br>
              <a:rPr b="0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🔎 Testing Accuracy</a:t>
            </a:r>
            <a:endParaRPr b="1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Initially </a:t>
            </a:r>
            <a:r>
              <a:rPr b="1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rises slightly</a:t>
            </a:r>
            <a:r>
              <a:rPr b="0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indicating reduced overfitting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Peaks at an optimal </a:t>
            </a:r>
            <a:r>
              <a:rPr b="1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mid-range alpha</a:t>
            </a:r>
            <a:r>
              <a:rPr b="0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— best generalization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Then </a:t>
            </a:r>
            <a:r>
              <a:rPr b="1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declines</a:t>
            </a:r>
            <a:r>
              <a:rPr b="0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at higher </a:t>
            </a:r>
            <a:r>
              <a:rPr b="0" i="0" lang="en" sz="11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ccp_alpha</a:t>
            </a:r>
            <a:r>
              <a:rPr b="0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values — model becomes underfit</a:t>
            </a:r>
            <a:br>
              <a:rPr b="0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🧠 Key Insights</a:t>
            </a:r>
            <a:endParaRPr b="1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There's a </a:t>
            </a:r>
            <a:r>
              <a:rPr b="1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sweet spot</a:t>
            </a:r>
            <a:r>
              <a:rPr b="0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where testing accuracy is maximized — indicating the ideal </a:t>
            </a:r>
            <a:r>
              <a:rPr b="0" i="0" lang="en" sz="11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ccp_alpha</a:t>
            </a:r>
            <a:r>
              <a:rPr b="0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for pruning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Beyond this point, both underfitting and performance degradation occur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Reinforces the need for </a:t>
            </a:r>
            <a:r>
              <a:rPr b="1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validation-based alpha selection</a:t>
            </a:r>
            <a:r>
              <a:rPr b="0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not just complexity reduction</a:t>
            </a:r>
            <a:endParaRPr b="1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4" name="Google Shape;334;g34f32a9fc91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9075" y="1547779"/>
            <a:ext cx="3892526" cy="2326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4f3ba58f8d_0_0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Model Performance Comparison (1/2)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pic>
        <p:nvPicPr>
          <p:cNvPr id="340" name="Google Shape;340;g34f3ba58f8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61974"/>
            <a:ext cx="8613825" cy="185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34f3ba58f8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922011"/>
            <a:ext cx="8560735" cy="1904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f3ba58f8d_0_8"/>
          <p:cNvSpPr txBox="1"/>
          <p:nvPr/>
        </p:nvSpPr>
        <p:spPr>
          <a:xfrm>
            <a:off x="112175" y="780575"/>
            <a:ext cx="6833700" cy="4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Observations for Training Data:</a:t>
            </a:r>
            <a:endParaRPr b="1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Post-pruning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greatly improves training performance across all metrics, bringing them almost to 1, similar to the default unpruned tree.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Pre-pruning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underperforms in terms of precision and F1 score, despite having perfect recall. This indicates many false positives (low precision), reducing its effectiveness.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Observations for Test Data:</a:t>
            </a:r>
            <a:endParaRPr b="1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Post-pruning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significantly improves generalization, with high accuracy, precision, and F1 score on the test set.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Pre-pruning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again shows perfect recall but at the cost of </a:t>
            </a: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very low precision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leading to a poor F1 score. It clearly overpredicts the positive class.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Post-pruning achieves a </a:t>
            </a: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balanced trade-off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between precision and recall, resulting in a much higher F1 score.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Overall Summary:</a:t>
            </a:r>
            <a:endParaRPr b="1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Pre-pruning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fails to balance model performance, especially on the test set, due to poor precision and resulting low F1 score, despite perfect recall.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Post-pruning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offers </a:t>
            </a:r>
            <a:r>
              <a:rPr b="1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much better generalization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and balanced performance, making it the more effective pruning strategy.</a:t>
            </a:r>
            <a:endParaRPr b="0"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Default (unpruned) decision tree severely overfits on the training set but performs well on the test set, although post-pruning provides a more controlled generalization without overfitting.</a:t>
            </a:r>
            <a:endParaRPr b="0" i="0" sz="10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7" name="Google Shape;347;g34f3ba58f8d_0_8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Model Performance Comparison (2/2)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pic>
        <p:nvPicPr>
          <p:cNvPr id="348" name="Google Shape;348;g34f3ba58f8d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4475" y="2004979"/>
            <a:ext cx="1893325" cy="18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4049bbc60_0_0"/>
          <p:cNvSpPr txBox="1"/>
          <p:nvPr/>
        </p:nvSpPr>
        <p:spPr>
          <a:xfrm>
            <a:off x="112175" y="780575"/>
            <a:ext cx="89568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Key decision rules are based on: Income, Credit Card Spend (CCAvg), Education, and Family size. The following table gives a summary of the key decision rules:</a:t>
            </a:r>
            <a:endParaRPr b="0" i="0" sz="11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4" name="Google Shape;354;g354049bbc60_0_0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Key Decision Rules  (1/2)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graphicFrame>
        <p:nvGraphicFramePr>
          <p:cNvPr id="355" name="Google Shape;355;g354049bbc60_0_0"/>
          <p:cNvGraphicFramePr/>
          <p:nvPr/>
        </p:nvGraphicFramePr>
        <p:xfrm>
          <a:off x="173750" y="165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{6FAC3EAF-6F6D-4AFE-AA77-9B7AF1CA4EA9}</a:tableStyleId>
              </a:tblPr>
              <a:tblGrid>
                <a:gridCol w="4508050"/>
                <a:gridCol w="700975"/>
                <a:gridCol w="3686200"/>
              </a:tblGrid>
              <a:tr h="36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Condition</a:t>
                      </a:r>
                      <a:endParaRPr b="1" sz="95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Prediction</a:t>
                      </a:r>
                      <a:endParaRPr b="1" sz="95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Insight</a:t>
                      </a:r>
                      <a:endParaRPr b="1" sz="95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</a:tr>
              <a:tr h="36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Income &lt;= 94.5 AND CCAvg &lt;= 2.95</a:t>
                      </a:r>
                      <a:endParaRPr b="1" sz="95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No Loan</a:t>
                      </a:r>
                      <a:endParaRPr sz="95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Low income and low credit card usage — low likelihood</a:t>
                      </a:r>
                      <a:endParaRPr sz="95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Income &lt;= 94.5 AND 2.95 &lt; CCAvg &lt;= 4.2 AND Income &gt; 82.5</a:t>
                      </a:r>
                      <a:endParaRPr b="1" sz="95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Loan</a:t>
                      </a:r>
                      <a:endParaRPr sz="95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Higher spender in lower-income range — moderate likelihood</a:t>
                      </a:r>
                      <a:endParaRPr sz="95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Income &gt; 94.5 AND Education &lt;= 1.5 AND Family &gt; 2.5 AND Income &gt; 102</a:t>
                      </a:r>
                      <a:endParaRPr b="1" sz="95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Loan</a:t>
                      </a:r>
                      <a:endParaRPr sz="95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Larger families with higher income — good candidates</a:t>
                      </a:r>
                      <a:endParaRPr sz="95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Income &gt; 94.5 AND Education &gt; 1.5 AND Income &gt; 114.5</a:t>
                      </a:r>
                      <a:endParaRPr b="1" sz="95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Loan</a:t>
                      </a:r>
                      <a:endParaRPr sz="95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 income + advanced education — very high likelihood</a:t>
                      </a:r>
                      <a:endParaRPr sz="95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Income &gt; 94.5 AND Education &lt;= 1.5 AND Family &lt;= 2.5 AND Income &gt; 103.5</a:t>
                      </a:r>
                      <a:endParaRPr b="1" sz="95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No Loan</a:t>
                      </a:r>
                      <a:endParaRPr sz="95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Small families with undergrad education at high income — unlikely</a:t>
                      </a:r>
                      <a:endParaRPr sz="95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Income &gt; 94.5 AND Education &gt; 1.5 AND Income &lt;= 114.5 AND CCAvg &gt; 2.45</a:t>
                      </a:r>
                      <a:endParaRPr b="1" sz="95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Loan</a:t>
                      </a:r>
                      <a:endParaRPr sz="95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 spender and advanced education — strong target</a:t>
                      </a:r>
                      <a:endParaRPr sz="95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b="1" lang="en" sz="95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Income &lt;= 94.5 AND CCAvg &gt; 4.2</a:t>
                      </a:r>
                      <a:endParaRPr b="1" sz="95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No Loan</a:t>
                      </a:r>
                      <a:endParaRPr sz="95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Very high spenders with low income — likely unstable or atypical</a:t>
                      </a:r>
                      <a:endParaRPr sz="95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38100" marB="38100" marR="38100" marL="38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4049bbc60_0_8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Key Decision Rules - Tree View (2/2)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pic>
        <p:nvPicPr>
          <p:cNvPr id="361" name="Google Shape;361;g354049bbc60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61979"/>
            <a:ext cx="8839202" cy="4092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4049bbc60_0_18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Key Features for Loan Prediction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367" name="Google Shape;367;g354049bbc60_0_18"/>
          <p:cNvSpPr txBox="1"/>
          <p:nvPr/>
        </p:nvSpPr>
        <p:spPr>
          <a:xfrm>
            <a:off x="112175" y="780575"/>
            <a:ext cx="3939900" cy="4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Income (66% importance): Most critical factor — higher income correlates strongly with loan acceptance.</a:t>
            </a:r>
            <a:endParaRPr b="1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Family Size (14%): Larger families with sufficient income show increased likelihood to accept loans, possibly due to higher financial responsibilities.</a:t>
            </a:r>
            <a:endParaRPr b="1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Credit Card Average Spend (CCAvg) (10%): Indicates spending behavior; higher CCAvg suggests more active financial profiles and interest in credit products.</a:t>
            </a:r>
            <a:endParaRPr b="1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Education Level (10%): Customers with graduate or advanced degrees are more likely to take loans, possibly due to greater financial literacy or needs.</a:t>
            </a:r>
            <a:endParaRPr b="1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8" name="Google Shape;368;g354049bbc60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0675" y="1090579"/>
            <a:ext cx="4787124" cy="2774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4f32a9fc91_0_40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Actionable Insights (1/2) 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374" name="Google Shape;374;g34f32a9fc91_0_40"/>
          <p:cNvSpPr txBox="1"/>
          <p:nvPr/>
        </p:nvSpPr>
        <p:spPr>
          <a:xfrm>
            <a:off x="510475" y="753100"/>
            <a:ext cx="6255900" cy="4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1. Target High-Income Customers</a:t>
            </a:r>
            <a:endParaRPr b="1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Accepted Loan Avg Income</a:t>
            </a: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$144K</a:t>
            </a:r>
            <a:endParaRPr b="1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Did Not Accept Loan Avg Income</a:t>
            </a: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$66K</a:t>
            </a:r>
            <a:endParaRPr b="1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Customers earning </a:t>
            </a:r>
            <a: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above $100K</a:t>
            </a: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are significantly more likely to take a loan.</a:t>
            </a:r>
            <a:b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📌 </a:t>
            </a:r>
            <a: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Recommendation</a:t>
            </a: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Focus campaigns on customers earning </a:t>
            </a:r>
            <a: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&gt;$100K</a:t>
            </a: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especially those in the $120K–$170K range.</a:t>
            </a:r>
            <a:b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2. Leverage CD Account Holders</a:t>
            </a:r>
            <a:endParaRPr b="1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These customers can be good candidates for the Personal Loan</a:t>
            </a:r>
            <a:b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📌 </a:t>
            </a:r>
            <a: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Recommendation</a:t>
            </a: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Prioritize </a:t>
            </a:r>
            <a: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cross-selling loans to CD account customers</a:t>
            </a: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. Send personalized offers.</a:t>
            </a:r>
            <a:endParaRPr b="1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5" name="Google Shape;375;g34f32a9fc91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8775" y="1547779"/>
            <a:ext cx="2072826" cy="207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4f32a9fc91_0_52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Actionable Insights (2/2) 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381" name="Google Shape;381;g34f32a9fc91_0_52"/>
          <p:cNvSpPr txBox="1"/>
          <p:nvPr/>
        </p:nvSpPr>
        <p:spPr>
          <a:xfrm>
            <a:off x="112175" y="704375"/>
            <a:ext cx="6640500" cy="4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3. Education Matters</a:t>
            </a:r>
            <a:endParaRPr b="1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Loan acceptance rate increases with education level:</a:t>
            </a:r>
            <a:endParaRPr b="0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Undergrad</a:t>
            </a:r>
            <a: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4.4%</a:t>
            </a:r>
            <a:endParaRPr b="0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Graduate</a:t>
            </a:r>
            <a: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13%</a:t>
            </a:r>
            <a:endParaRPr b="0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Advanced/Professional</a:t>
            </a:r>
            <a: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13.7%</a:t>
            </a:r>
            <a:b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📌 </a:t>
            </a: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Recommendation</a:t>
            </a:r>
            <a: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Create </a:t>
            </a: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tiered messaging by education level</a:t>
            </a:r>
            <a: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emphasizing flexible terms for highly educated professionals.</a:t>
            </a:r>
            <a:b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4. High Credit Card Spenders Are Likely Prospects</a:t>
            </a:r>
            <a:endParaRPr b="1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Loan acceptors spend </a:t>
            </a: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~3.9x</a:t>
            </a:r>
            <a: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more on credit cards monthly than non-acceptors (avg: $3.9K vs. $1.7K)</a:t>
            </a:r>
            <a:b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📌 </a:t>
            </a: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Recommendation</a:t>
            </a:r>
            <a: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Use </a:t>
            </a: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CCAvg &gt; $2.5K</a:t>
            </a:r>
            <a: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as a segmentation filter for outreach.</a:t>
            </a:r>
            <a:b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5. Family Size of 2–3 Members Shows Higher Uptake</a:t>
            </a:r>
            <a:endParaRPr b="1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📌 </a:t>
            </a: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Recommendation</a:t>
            </a:r>
            <a: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Consider bundling financial planning tools or family benefit messaging for this segment.</a:t>
            </a:r>
            <a:endParaRPr b="1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2" name="Google Shape;382;g34f32a9fc91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6625" y="1405374"/>
            <a:ext cx="2428525" cy="24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4f32a9fc91_0_46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Strategic Marketing Campaign Recommendations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388" name="Google Shape;388;g34f32a9fc91_0_46"/>
          <p:cNvSpPr txBox="1"/>
          <p:nvPr/>
        </p:nvSpPr>
        <p:spPr>
          <a:xfrm>
            <a:off x="661525" y="780575"/>
            <a:ext cx="4890000" cy="4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Multi-channel targeting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Use email + mobile push for high-income + highly educated customers.</a:t>
            </a:r>
            <a:b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Personalized offers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Customize interest rates and terms based on income and spending behavior.</a:t>
            </a:r>
            <a:b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Cross-sell within banking ecosystem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Start with customers using multiple products (e.g., CD + credit card).</a:t>
            </a:r>
            <a:b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A/B test messaging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Try different hooks for undergrad vs. graduate vs. professional segments.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9" name="Google Shape;389;g34f32a9fc91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1325" y="1319176"/>
            <a:ext cx="2570275" cy="25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400">
                <a:solidFill>
                  <a:srgbClr val="0E39A9"/>
                </a:solidFill>
              </a:rPr>
              <a:t>Business Problem Overview</a:t>
            </a:r>
            <a:endParaRPr sz="2400">
              <a:solidFill>
                <a:srgbClr val="0E39A9"/>
              </a:solidFill>
            </a:endParaRPr>
          </a:p>
        </p:txBody>
      </p:sp>
      <p:sp>
        <p:nvSpPr>
          <p:cNvPr id="54" name="Google Shape;54;p4"/>
          <p:cNvSpPr txBox="1"/>
          <p:nvPr/>
        </p:nvSpPr>
        <p:spPr>
          <a:xfrm>
            <a:off x="325250" y="656075"/>
            <a:ext cx="5692800" cy="41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GOAL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Improve the adoption rate of the bank’s Personal Loan product by identifying which existing customers are most likely to accept a loan offer.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CHALLENGE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Despite offering a wide range of services, the personal loan has low customer uptake. Traditional blanket marketing is inefficient and costly.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SOLUTION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Use a machine learning model to predict loan acceptance based on customer attributes like income, spending habits, account activity, and demographics.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IMPACT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Focus marketing efforts on high-likelihood customers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Increase personal loan conversions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Lower customer acquisition costs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Boost overall loan revenue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5" name="Google Shape;55;p4"/>
          <p:cNvPicPr preferRelativeResize="0"/>
          <p:nvPr/>
        </p:nvPicPr>
        <p:blipFill rotWithShape="1">
          <a:blip r:embed="rId3">
            <a:alphaModFix/>
          </a:blip>
          <a:srcRect b="12414" l="14882" r="15342" t="12475"/>
          <a:stretch/>
        </p:blipFill>
        <p:spPr>
          <a:xfrm>
            <a:off x="6361275" y="1171325"/>
            <a:ext cx="2712526" cy="291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4f32a9fc91_0_59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Final Conclusions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395" name="Google Shape;395;g34f32a9fc91_0_59"/>
          <p:cNvSpPr txBox="1"/>
          <p:nvPr/>
        </p:nvSpPr>
        <p:spPr>
          <a:xfrm>
            <a:off x="360925" y="780575"/>
            <a:ext cx="6633300" cy="4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1. Strong Predictors of Loan Acceptance Identified</a:t>
            </a:r>
            <a:endParaRPr b="1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Income</a:t>
            </a:r>
            <a: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Education</a:t>
            </a:r>
            <a: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and </a:t>
            </a: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Credit Card Spend (CCAvg)</a:t>
            </a:r>
            <a: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are the top predictors of loan acceptance.</a:t>
            </a:r>
            <a:endParaRPr b="0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Customers with higher income, greater spending behavior, and existing engagement with bank products are </a:t>
            </a: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significantly more likely</a:t>
            </a:r>
            <a: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to take loans.</a:t>
            </a:r>
            <a:b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2. Demographic &amp; Behavioral Trends</a:t>
            </a:r>
            <a:endParaRPr b="1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Highly educated individuals</a:t>
            </a:r>
            <a: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(graduate and professional degree holders) show higher loan adoption rates.</a:t>
            </a:r>
            <a:endParaRPr b="0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Customers with CD accounts</a:t>
            </a:r>
            <a: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are more likely to accept loans.</a:t>
            </a:r>
            <a:endParaRPr b="0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High credit card spenders</a:t>
            </a:r>
            <a: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(&gt;$2.5K/month) are also strong candidates.</a:t>
            </a:r>
            <a:endParaRPr b="0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Age and experience</a:t>
            </a:r>
            <a: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do not significantly influence loan decisions.</a:t>
            </a:r>
            <a:b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3. Modeling &amp; Predictive Power</a:t>
            </a:r>
            <a:endParaRPr b="1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 </a:t>
            </a: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Decision Tree classifier</a:t>
            </a:r>
            <a: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with pruning (both pre- and post-pruning) successfully predicts loan acceptance with strong recall and generalization.</a:t>
            </a:r>
            <a:endParaRPr b="0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Post-pruning</a:t>
            </a:r>
            <a: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via </a:t>
            </a:r>
            <a:r>
              <a:rPr b="0" i="0" lang="en" sz="1300" u="none" cap="none" strike="noStrike">
                <a:solidFill>
                  <a:srgbClr val="188038"/>
                </a:solidFill>
                <a:latin typeface="Nunito"/>
                <a:ea typeface="Nunito"/>
                <a:cs typeface="Nunito"/>
                <a:sym typeface="Nunito"/>
              </a:rPr>
              <a:t>ccp_alpha</a:t>
            </a:r>
            <a: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leads to a well-balanced model, reducing overfitting while maintaining performance.</a:t>
            </a:r>
            <a:br>
              <a:rPr b="0" i="0" lang="en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6" name="Google Shape;396;g34f32a9fc91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675" y="1700425"/>
            <a:ext cx="2073325" cy="207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4f32a9fc91_0_64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Business Recommendations (1/2)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402" name="Google Shape;402;g34f32a9fc91_0_64"/>
          <p:cNvSpPr txBox="1"/>
          <p:nvPr/>
        </p:nvSpPr>
        <p:spPr>
          <a:xfrm>
            <a:off x="661525" y="663825"/>
            <a:ext cx="5304300" cy="41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🎯 1. Precision Targeting for Marketing Campaigns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Focus campaign resources on: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Customers with </a:t>
            </a: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Income &gt; $100K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Customers with </a:t>
            </a: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Credit Card Spending &gt; $2.5K/month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Customers with </a:t>
            </a: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Graduate or Advanced degrees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These groups show the highest likelihood of loan acceptance and yield the best ROI on marketing spend.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🔁 2. Product Bundling Strategy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Introduce </a:t>
            </a: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loan bundling options</a:t>
            </a: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or discounts for customers with </a:t>
            </a: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higher education or credit cards</a:t>
            </a: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Promote </a:t>
            </a: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personal loans</a:t>
            </a: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as part of broader financial wellness tools tailored to high-spending, high-income customers.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3" name="Google Shape;403;g34f32a9fc91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8925" y="1395375"/>
            <a:ext cx="2542675" cy="25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4f32a9fc91_0_81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Business Recommendations (2/2)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409" name="Google Shape;409;g34f32a9fc91_0_81"/>
          <p:cNvSpPr txBox="1"/>
          <p:nvPr/>
        </p:nvSpPr>
        <p:spPr>
          <a:xfrm>
            <a:off x="297575" y="1009175"/>
            <a:ext cx="5854500" cy="4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💡 3. Smart Segmentation and Messaging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Use education level</a:t>
            </a: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spending behavior</a:t>
            </a: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to craft personalized messaging.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Example: Highlight low interest rates for professionals and flexible terms for families with 2–3 members.</a:t>
            </a:r>
            <a:b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🔍 4. Continuous Model Monitoring &amp; Refresh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Retrain and tune the model periodically using recent customer data to reflect changing market dynamics and customer behavior.</a:t>
            </a:r>
            <a:b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0" name="Google Shape;410;g34f32a9fc91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4475" y="1319179"/>
            <a:ext cx="2687125" cy="26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4f32a9fc91_0_70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Recommendations for Missing or Additional Data (1/6)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416" name="Google Shape;416;g34f32a9fc91_0_70"/>
          <p:cNvSpPr txBox="1"/>
          <p:nvPr/>
        </p:nvSpPr>
        <p:spPr>
          <a:xfrm>
            <a:off x="338775" y="709575"/>
            <a:ext cx="6752100" cy="4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🔍 1. Identify Business Owners or Self-Employed Customers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Why?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High-income business owners often have cash flow variability and might seek loans to stabilize operations or invest.</a:t>
            </a:r>
            <a:b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What to Collect: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Employment type: salaried vs. self-employed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Business ownership status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Years in business or industry</a:t>
            </a:r>
            <a:b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Business Outcome: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Enable targeted offers to </a:t>
            </a: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high-income self-employed individuals</a:t>
            </a: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who may not have taken personal loans yet but are strong prospects.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7" name="Google Shape;417;g34f32a9fc91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4250" y="1928775"/>
            <a:ext cx="2167350" cy="21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4f32a9fc91_0_88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Recommendations for Missing or Additional Data (2/6)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423" name="Google Shape;423;g34f32a9fc91_0_88"/>
          <p:cNvSpPr txBox="1"/>
          <p:nvPr/>
        </p:nvSpPr>
        <p:spPr>
          <a:xfrm>
            <a:off x="280525" y="780575"/>
            <a:ext cx="5961300" cy="4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🧾 2. Include Existing Debt &amp; Liabilities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Why?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Customers with higher debt may be </a:t>
            </a: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ineligible</a:t>
            </a: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or may seek </a:t>
            </a: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debt consolidation loans</a:t>
            </a: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b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What to Collect: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Credit utilization ratios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Outstanding loans (auto, mortgage, student loans)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Total monthly debt obligations</a:t>
            </a:r>
            <a:b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Business Outcome: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Better risk profiling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Offer </a:t>
            </a: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debt restructuring or consolidation loans</a:t>
            </a: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as personalized solutions</a:t>
            </a:r>
            <a:b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4" name="Google Shape;424;g34f32a9fc91_0_88"/>
          <p:cNvPicPr preferRelativeResize="0"/>
          <p:nvPr/>
        </p:nvPicPr>
        <p:blipFill rotWithShape="1">
          <a:blip r:embed="rId3">
            <a:alphaModFix/>
          </a:blip>
          <a:srcRect b="18260" l="13267" r="12861" t="11983"/>
          <a:stretch/>
        </p:blipFill>
        <p:spPr>
          <a:xfrm>
            <a:off x="6738825" y="1346475"/>
            <a:ext cx="2339824" cy="235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4f32a9fc91_0_93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Recommendations for Missing or Additional Data (3/6)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430" name="Google Shape;430;g34f32a9fc91_0_93"/>
          <p:cNvSpPr txBox="1"/>
          <p:nvPr/>
        </p:nvSpPr>
        <p:spPr>
          <a:xfrm>
            <a:off x="356725" y="780575"/>
            <a:ext cx="5271000" cy="4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💳 3. Add Detailed Credit History or Score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Why?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Credit score is a strong predictor of both </a:t>
            </a: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loan eligibility</a:t>
            </a: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repayment behavior</a:t>
            </a: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b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What to Collect: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Credit score range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Missed payments or delinquency flags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Length of credit history</a:t>
            </a:r>
            <a:b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Business Outcome: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Improve loan risk management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Increase approval rates while reducing defaults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1" name="Google Shape;431;g34f32a9fc91_0_93"/>
          <p:cNvPicPr preferRelativeResize="0"/>
          <p:nvPr/>
        </p:nvPicPr>
        <p:blipFill rotWithShape="1">
          <a:blip r:embed="rId3">
            <a:alphaModFix/>
          </a:blip>
          <a:srcRect b="12149" l="5560" r="5887" t="0"/>
          <a:stretch/>
        </p:blipFill>
        <p:spPr>
          <a:xfrm>
            <a:off x="6295800" y="1441750"/>
            <a:ext cx="2506774" cy="261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4f32a9fc91_0_98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Recommendations for Missing or Additional Data (4/6)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437" name="Google Shape;437;g34f32a9fc91_0_98"/>
          <p:cNvSpPr txBox="1"/>
          <p:nvPr/>
        </p:nvSpPr>
        <p:spPr>
          <a:xfrm>
            <a:off x="356725" y="780575"/>
            <a:ext cx="7677600" cy="4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📈 4. Capture Behavioral &amp; Digital Engagement Metrics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Why?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Digitally active customers are more likely to respond to offers and easier to target.</a:t>
            </a:r>
            <a:b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What to Collect: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Mobile banking app usage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Website logins and feature interactions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Responses to previous campaigns</a:t>
            </a:r>
            <a:b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Business Outcome: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Focus campaigns on </a:t>
            </a: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digitally engaged users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Personalize channels and timing of communication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8" name="Google Shape;438;g34f32a9fc91_0_98"/>
          <p:cNvPicPr preferRelativeResize="0"/>
          <p:nvPr/>
        </p:nvPicPr>
        <p:blipFill rotWithShape="1">
          <a:blip r:embed="rId3">
            <a:alphaModFix/>
          </a:blip>
          <a:srcRect b="28384" l="13618" r="12839" t="12035"/>
          <a:stretch/>
        </p:blipFill>
        <p:spPr>
          <a:xfrm>
            <a:off x="6176250" y="2233475"/>
            <a:ext cx="2546900" cy="20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4f32a9fc91_0_103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Recommendations for Missing or Additional Data (5/6) 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444" name="Google Shape;444;g34f32a9fc91_0_103"/>
          <p:cNvSpPr txBox="1"/>
          <p:nvPr/>
        </p:nvSpPr>
        <p:spPr>
          <a:xfrm>
            <a:off x="356725" y="780575"/>
            <a:ext cx="5478000" cy="4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💼 5. Track Life Events and Income Trends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Why?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Life events (marriage, child, relocation) often trigger loan needs.</a:t>
            </a:r>
            <a:b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What to Collect: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Changes in income levels over time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Life milestones (if inferred via transaction data or voluntary input)</a:t>
            </a:r>
            <a:b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Business Outcome: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Preemptively offer loans tied to life events, increasing acceptance likelihood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45" name="Google Shape;445;g34f32a9fc91_0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7125" y="1166773"/>
            <a:ext cx="3022525" cy="30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4f32a9fc91_0_108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Recommendations for Missing or Additional Data (6/6)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451" name="Google Shape;451;g34f32a9fc91_0_108"/>
          <p:cNvSpPr txBox="1"/>
          <p:nvPr/>
        </p:nvSpPr>
        <p:spPr>
          <a:xfrm>
            <a:off x="105825" y="780575"/>
            <a:ext cx="6798600" cy="4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🧠 6. Label High-Potential Untapped Segments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Why?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There may be customers who resemble current loan acceptors but haven’t been offered one.</a:t>
            </a:r>
            <a:b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What to Do: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Use clustering or unsupervised ML to </a:t>
            </a: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segment customers</a:t>
            </a: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who resemble loan acceptors but haven’t opted in yet.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Examples: High-income + high CCAvg + active CD account but no loan yet.</a:t>
            </a:r>
            <a:b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Business Outcome: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Unlock hidden value</a:t>
            </a:r>
            <a:r>
              <a:rPr b="0" i="0" lang="en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by targeting lookalike customers who haven’t yet converted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52" name="Google Shape;452;g34f32a9fc91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6825" y="2004979"/>
            <a:ext cx="1934775" cy="19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g35ca243bff0_0_50"/>
          <p:cNvPicPr preferRelativeResize="0"/>
          <p:nvPr/>
        </p:nvPicPr>
        <p:blipFill rotWithShape="1">
          <a:blip r:embed="rId3">
            <a:alphaModFix/>
          </a:blip>
          <a:srcRect b="12394" l="0" r="0" t="33975"/>
          <a:stretch/>
        </p:blipFill>
        <p:spPr>
          <a:xfrm>
            <a:off x="0" y="1587575"/>
            <a:ext cx="9144001" cy="201895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g35ca243bff0_0_50"/>
          <p:cNvSpPr txBox="1"/>
          <p:nvPr/>
        </p:nvSpPr>
        <p:spPr>
          <a:xfrm>
            <a:off x="5475400" y="2978725"/>
            <a:ext cx="1057500" cy="208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800" u="sng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Model Evaluation &amp; Tuning</a:t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Evaluate using accuracy, precision, recall, and F1-score</a:t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Use confusion matrix to assess misclassifications</a:t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Tune hyperparameters (depth, leaf nodes, splits) for better generalization</a:t>
            </a:r>
            <a:endParaRPr b="0" i="0" sz="8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" name="Google Shape;62;g35ca243bff0_0_50"/>
          <p:cNvSpPr txBox="1"/>
          <p:nvPr/>
        </p:nvSpPr>
        <p:spPr>
          <a:xfrm>
            <a:off x="415900" y="609600"/>
            <a:ext cx="1057500" cy="161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800" u="sng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Business Understanding</a:t>
            </a:r>
            <a:endParaRPr b="1" i="0" sz="800" u="sng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Define objective: Predict which customers are likely to accept a personal loan offer</a:t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Align model outputs with marketing strategy</a:t>
            </a:r>
            <a:endParaRPr b="1" i="0" sz="800" u="sng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" name="Google Shape;63;g35ca243bff0_0_50"/>
          <p:cNvSpPr txBox="1"/>
          <p:nvPr/>
        </p:nvSpPr>
        <p:spPr>
          <a:xfrm>
            <a:off x="7524450" y="3016375"/>
            <a:ext cx="1057500" cy="161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800" u="sng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Deployment &amp; Monitoring</a:t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Integrate with marketing systems for customer targeting</a:t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Continuously monitor performance and retrain as needed</a:t>
            </a:r>
            <a:endParaRPr b="1" i="0" sz="800" u="sng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" name="Google Shape;64;g35ca243bff0_0_50"/>
          <p:cNvSpPr txBox="1"/>
          <p:nvPr/>
        </p:nvSpPr>
        <p:spPr>
          <a:xfrm>
            <a:off x="1420875" y="2940175"/>
            <a:ext cx="1057500" cy="172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800" u="sng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Data Understanding</a:t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Analyze historical customer data (demographics, financial behavior, account activity)</a:t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Identify patterns between attributes and loan acceptance</a:t>
            </a:r>
            <a:endParaRPr b="1" i="0" sz="800" u="sng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" name="Google Shape;65;g35ca243bff0_0_50"/>
          <p:cNvSpPr txBox="1"/>
          <p:nvPr/>
        </p:nvSpPr>
        <p:spPr>
          <a:xfrm>
            <a:off x="3426350" y="3016375"/>
            <a:ext cx="1057500" cy="149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800" u="sng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Exploratory Data Analysis (EDA)</a:t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Visualize feature distributions and relationships</a:t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Identify key drivers (e.g., income, credit card usage, CD account)</a:t>
            </a:r>
            <a:endParaRPr b="1" i="0" sz="800" u="sng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" name="Google Shape;66;g35ca243bff0_0_50"/>
          <p:cNvSpPr txBox="1"/>
          <p:nvPr/>
        </p:nvSpPr>
        <p:spPr>
          <a:xfrm>
            <a:off x="6466950" y="890600"/>
            <a:ext cx="1057500" cy="138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800" u="sng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Model Interpretation</a:t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Visualize decision rules and feature importance</a:t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Enable actionable insights for targeted marketing</a:t>
            </a:r>
            <a:endParaRPr b="1" i="0" sz="800" u="sng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" name="Google Shape;67;g35ca243bff0_0_50"/>
          <p:cNvSpPr txBox="1"/>
          <p:nvPr/>
        </p:nvSpPr>
        <p:spPr>
          <a:xfrm>
            <a:off x="4417900" y="585800"/>
            <a:ext cx="1057500" cy="172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800" u="sng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Model Building</a:t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Train a Decision Tree Classifier to predict Personal_Loan</a:t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Use Gini impurity for splitting</a:t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Split data into training (70%) and test (30%)</a:t>
            </a:r>
            <a:endParaRPr b="1" i="0" sz="800" u="sng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" name="Google Shape;68;g35ca243bff0_0_50"/>
          <p:cNvSpPr txBox="1"/>
          <p:nvPr/>
        </p:nvSpPr>
        <p:spPr>
          <a:xfrm>
            <a:off x="2449375" y="685800"/>
            <a:ext cx="1057500" cy="161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800" u="sng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Data Preparation</a:t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Clean data (e.g., handle negative experience values)</a:t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Encode categorical variables</a:t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Remove highly correlated / redundant features</a:t>
            </a:r>
            <a:endParaRPr b="1" i="0" sz="800" u="sng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" name="Google Shape;69;g35ca243bff0_0_50"/>
          <p:cNvSpPr txBox="1"/>
          <p:nvPr>
            <p:ph idx="4294967295" type="title"/>
          </p:nvPr>
        </p:nvSpPr>
        <p:spPr>
          <a:xfrm>
            <a:off x="202550" y="606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400">
                <a:solidFill>
                  <a:srgbClr val="0E39A9"/>
                </a:solidFill>
              </a:rPr>
              <a:t>Solution Approach and Methodology</a:t>
            </a:r>
            <a:endParaRPr sz="2400">
              <a:solidFill>
                <a:srgbClr val="0E39A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f2fcd4f8a_0_122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400">
                <a:solidFill>
                  <a:srgbClr val="0E39A9"/>
                </a:solidFill>
              </a:rPr>
              <a:t>Data Background and Contents</a:t>
            </a:r>
            <a:endParaRPr sz="2400">
              <a:solidFill>
                <a:srgbClr val="0E39A9"/>
              </a:solidFill>
            </a:endParaRPr>
          </a:p>
        </p:txBody>
      </p:sp>
      <p:sp>
        <p:nvSpPr>
          <p:cNvPr id="75" name="Google Shape;75;g34f2fcd4f8a_0_122"/>
          <p:cNvSpPr txBox="1"/>
          <p:nvPr/>
        </p:nvSpPr>
        <p:spPr>
          <a:xfrm>
            <a:off x="325250" y="579875"/>
            <a:ext cx="5706300" cy="23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📦 Source:</a:t>
            </a:r>
            <a:b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Retail bank's internal dataset of </a:t>
            </a: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5,000 customers, 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with</a:t>
            </a: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14 attributes / features 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of each customer.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🎯 Objective:</a:t>
            </a:r>
            <a:b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Use customer data to predict likelihood of </a:t>
            </a: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personal loan acceptance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🧾 Data Structure: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Rows: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5,000 individual customers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Columns:</a:t>
            </a:r>
            <a:r>
              <a:rPr b="0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14 features (demographic, behavioral, financial)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76" name="Google Shape;76;g34f2fcd4f8a_0_122"/>
          <p:cNvGraphicFramePr/>
          <p:nvPr/>
        </p:nvGraphicFramePr>
        <p:xfrm>
          <a:off x="952500" y="323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{2D2D9829-AEC6-45CF-AB71-5CA7FBD9087F}</a:tableStyleId>
              </a:tblPr>
              <a:tblGrid>
                <a:gridCol w="1216000"/>
                <a:gridCol w="6023000"/>
              </a:tblGrid>
              <a:tr h="9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Category</a:t>
                      </a:r>
                      <a:endParaRPr b="1" sz="10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Features</a:t>
                      </a:r>
                      <a:endParaRPr b="1" sz="10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Demographic</a:t>
                      </a:r>
                      <a:endParaRPr b="1" sz="10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Age, Experience, ZIP Code, Family, Education</a:t>
                      </a:r>
                      <a:endParaRPr sz="10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Financial</a:t>
                      </a:r>
                      <a:endParaRPr b="1" sz="10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Income, Mortgage, CCAvg (monthly credit card spend)</a:t>
                      </a:r>
                      <a:endParaRPr sz="10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Bank Products</a:t>
                      </a:r>
                      <a:endParaRPr b="1" sz="10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Securities_Account, CD_Account, Credit Card, Online Banking</a:t>
                      </a:r>
                      <a:endParaRPr sz="10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Target</a:t>
                      </a:r>
                      <a:endParaRPr b="1" sz="10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Personal_Loan (0 = No, 1 = Yes)</a:t>
                      </a:r>
                      <a:endParaRPr sz="10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7" name="Google Shape;77;g34f2fcd4f8a_0_122"/>
          <p:cNvSpPr txBox="1"/>
          <p:nvPr/>
        </p:nvSpPr>
        <p:spPr>
          <a:xfrm>
            <a:off x="318175" y="2874400"/>
            <a:ext cx="1710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Key Features</a:t>
            </a:r>
            <a:endParaRPr b="1" i="0" sz="15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8" name="Google Shape;78;g34f2fcd4f8a_0_122"/>
          <p:cNvPicPr preferRelativeResize="0"/>
          <p:nvPr/>
        </p:nvPicPr>
        <p:blipFill rotWithShape="1">
          <a:blip r:embed="rId3">
            <a:alphaModFix/>
          </a:blip>
          <a:srcRect b="7244" l="0" r="0" t="0"/>
          <a:stretch/>
        </p:blipFill>
        <p:spPr>
          <a:xfrm>
            <a:off x="6260900" y="557175"/>
            <a:ext cx="2696850" cy="257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g34f2fcd4f8a_0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25" y="1003025"/>
            <a:ext cx="5899998" cy="34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34f2fcd4f8a_0_146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Univariate Analysis - Numerical Features Overview (1/5 )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85" name="Google Shape;85;g34f2fcd4f8a_0_146"/>
          <p:cNvSpPr txBox="1"/>
          <p:nvPr/>
        </p:nvSpPr>
        <p:spPr>
          <a:xfrm>
            <a:off x="6362600" y="1570475"/>
            <a:ext cx="2718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Age</a:t>
            </a:r>
            <a:endParaRPr b="1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Range: 23 to 67 years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Median = 45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Fairly balanced across age groups, centered around mid-40s</a:t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34f2fcd4f8a_0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250" y="1133750"/>
            <a:ext cx="5600351" cy="325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34f2fcd4f8a_0_164"/>
          <p:cNvSpPr txBox="1"/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E39A9"/>
                </a:solidFill>
              </a:rPr>
              <a:t>Univariate Analysis - Numerical Features Overview (2/5 )</a:t>
            </a:r>
            <a:endParaRPr>
              <a:solidFill>
                <a:srgbClr val="0E39A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0E39A9"/>
              </a:solidFill>
            </a:endParaRPr>
          </a:p>
        </p:txBody>
      </p:sp>
      <p:sp>
        <p:nvSpPr>
          <p:cNvPr id="92" name="Google Shape;92;g34f2fcd4f8a_0_164"/>
          <p:cNvSpPr txBox="1"/>
          <p:nvPr/>
        </p:nvSpPr>
        <p:spPr>
          <a:xfrm>
            <a:off x="6031650" y="1277000"/>
            <a:ext cx="2966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Income (in $1,000s)</a:t>
            </a:r>
            <a:endParaRPr b="1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Range: 8 to 224;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Median = 64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Mean = 74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Right-skewed; few high-income earners pull up the average</a:t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Just Logo">
  <a:themeElements>
    <a:clrScheme name="Simple Light">
      <a:dk1>
        <a:srgbClr val="222222"/>
      </a:dk1>
      <a:lt1>
        <a:srgbClr val="FFFFFF"/>
      </a:lt1>
      <a:dk2>
        <a:srgbClr val="222222"/>
      </a:dk2>
      <a:lt2>
        <a:srgbClr val="0E39A9"/>
      </a:lt2>
      <a:accent1>
        <a:srgbClr val="FFAB40"/>
      </a:accent1>
      <a:accent2>
        <a:srgbClr val="6F4294"/>
      </a:accent2>
      <a:accent3>
        <a:srgbClr val="FFA000"/>
      </a:accent3>
      <a:accent4>
        <a:srgbClr val="FFAB40"/>
      </a:accent4>
      <a:accent5>
        <a:srgbClr val="FFDF00"/>
      </a:accent5>
      <a:accent6>
        <a:srgbClr val="1974D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